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  <p:sldMasterId id="2147483769" r:id="rId2"/>
    <p:sldMasterId id="2147483793" r:id="rId3"/>
  </p:sldMasterIdLst>
  <p:notesMasterIdLst>
    <p:notesMasterId r:id="rId26"/>
  </p:notesMasterIdLst>
  <p:handoutMasterIdLst>
    <p:handoutMasterId r:id="rId27"/>
  </p:handoutMasterIdLst>
  <p:sldIdLst>
    <p:sldId id="325" r:id="rId4"/>
    <p:sldId id="360" r:id="rId5"/>
    <p:sldId id="361" r:id="rId6"/>
    <p:sldId id="363" r:id="rId7"/>
    <p:sldId id="364" r:id="rId8"/>
    <p:sldId id="365" r:id="rId9"/>
    <p:sldId id="377" r:id="rId10"/>
    <p:sldId id="380" r:id="rId11"/>
    <p:sldId id="384" r:id="rId12"/>
    <p:sldId id="382" r:id="rId13"/>
    <p:sldId id="337" r:id="rId14"/>
    <p:sldId id="338" r:id="rId15"/>
    <p:sldId id="383" r:id="rId16"/>
    <p:sldId id="367" r:id="rId17"/>
    <p:sldId id="366" r:id="rId18"/>
    <p:sldId id="368" r:id="rId19"/>
    <p:sldId id="350" r:id="rId20"/>
    <p:sldId id="374" r:id="rId21"/>
    <p:sldId id="373" r:id="rId22"/>
    <p:sldId id="339" r:id="rId23"/>
    <p:sldId id="376" r:id="rId24"/>
    <p:sldId id="378" r:id="rId2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818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80" d="100"/>
          <a:sy n="80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780"/>
          </a:xfrm>
          <a:prstGeom prst="rect">
            <a:avLst/>
          </a:prstGeom>
        </p:spPr>
        <p:txBody>
          <a:bodyPr vert="horz" lIns="93924" tIns="46962" rIns="93924" bIns="469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9780"/>
          </a:xfrm>
          <a:prstGeom prst="rect">
            <a:avLst/>
          </a:prstGeom>
        </p:spPr>
        <p:txBody>
          <a:bodyPr vert="horz" lIns="93924" tIns="46962" rIns="93924" bIns="46962" rtlCol="0"/>
          <a:lstStyle>
            <a:lvl1pPr algn="r">
              <a:defRPr sz="1200"/>
            </a:lvl1pPr>
          </a:lstStyle>
          <a:p>
            <a:fld id="{BA8C41E3-C891-44D3-B721-A72F55467BDE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8"/>
            <a:ext cx="3066733" cy="469779"/>
          </a:xfrm>
          <a:prstGeom prst="rect">
            <a:avLst/>
          </a:prstGeom>
        </p:spPr>
        <p:txBody>
          <a:bodyPr vert="horz" lIns="93924" tIns="46962" rIns="93924" bIns="469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8"/>
            <a:ext cx="3066733" cy="469779"/>
          </a:xfrm>
          <a:prstGeom prst="rect">
            <a:avLst/>
          </a:prstGeom>
        </p:spPr>
        <p:txBody>
          <a:bodyPr vert="horz" lIns="93924" tIns="46962" rIns="93924" bIns="46962" rtlCol="0" anchor="b"/>
          <a:lstStyle>
            <a:lvl1pPr algn="r">
              <a:defRPr sz="1200"/>
            </a:lvl1pPr>
          </a:lstStyle>
          <a:p>
            <a:fld id="{1BFFB34E-7FBD-4C1D-B9F0-3595C5C8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3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4" tIns="46962" rIns="93924" bIns="469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6" y="0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4" tIns="46962" rIns="93924" bIns="469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4" tIns="46962" rIns="93924" bIns="46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93296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4" tIns="46962" rIns="93924" bIns="469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6" y="8893296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4" tIns="46962" rIns="93924" bIns="469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D4623-3666-49DC-9F9D-DD49EEA25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0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7B0751-3800-42E9-B81F-F853C9092C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7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1BA38-E1AE-4350-A326-F66709E2BA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796FD-212A-4AF0-9B6E-2B1E329DE36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1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4233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34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4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235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235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5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6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7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8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9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0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1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2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3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4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5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6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7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8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4248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249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249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249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249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ACE64DC-AB70-4C25-A1DC-56ED2E8E311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2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B85F0-6A79-46B0-A8E0-D20B04960C8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39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B7673-DD18-4BA3-B1C6-C10E75D694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991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B00D0-2305-4339-A33D-67202D06E63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3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FCEA8-84DD-45C0-B54A-4746761F955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43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1D05E-2A1C-4E84-BF61-FF22C7CC46B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ACA16-3354-48C7-8332-CD5F079A72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26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AEFB-7883-47C8-95E2-A702BB803AC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2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BD630-5A1B-45E3-9D70-E50F021DFB4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79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42A47-9527-4582-BE41-61D3F1D9704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3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98A40-9634-438B-9B11-473D3E009E3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39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80790-3F99-4B96-845B-6E91F8F9070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99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203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7203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203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3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3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4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204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204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5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206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206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6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7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208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208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8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9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9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9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209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209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20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20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20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720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20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210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210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210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AD8349-5C8E-4D1D-8DD5-F0C3971859F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87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2C7F2-3ADD-4326-B303-3FA2AD5AF9C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12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3BCD-648A-49E7-A1F7-722931CBAA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85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AF342-7ADC-4B74-A39E-D87FE80829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92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3C70-6A22-4340-B856-B47413E408B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424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A520-942D-48F7-AE45-21BCD6C5C3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96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024DE-9EBF-475C-9573-D300BDBB46A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46E83-0E26-4F9A-B898-C03CDE8DCB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58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CDCE-924D-45B4-91B2-C2C2A071CD2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02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362BC-BAAB-444D-82C9-341DEDD4DCF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40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A9C6-3629-419A-A5A9-3EE241504C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72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88E4C-0295-478D-87EF-E503F0D0CA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1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459D-98F0-4640-88E3-C9F4FCAF3C1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5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86BEB-7D45-49F2-9271-FEFCF8F0F2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9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C5175-E688-4611-819F-DAD03B359F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1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BD875-2AA1-4ACC-8EFD-819B09CAE35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093C1-080F-4304-B128-C1668B1DD97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0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A2DF2-20DA-4C01-AC20-3C87F4A5DBF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0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BA060B9-3F2D-4244-8B10-8950AC9FD06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123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4131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131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1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1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1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2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4132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133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3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4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5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6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7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8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9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0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1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2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3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4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5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6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6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6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6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6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4146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46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146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146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FC38D608-1B8C-4788-9F5E-06BB2EB0E1A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4146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05224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7101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10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7101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10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102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10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104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10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106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10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107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1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1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1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10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710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10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10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7396566-6A0F-497B-B2EF-22D603685C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468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Life Works Best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Special </a:t>
            </a:r>
            <a:r>
              <a:rPr lang="en-US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Doctrines </a:t>
            </a:r>
          </a:p>
          <a:p>
            <a:pPr algn="ctr">
              <a:buFont typeface="Wingdings" pitchFamily="2" charset="2"/>
              <a:buNone/>
            </a:pPr>
            <a:r>
              <a:rPr lang="en-US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for </a:t>
            </a:r>
            <a:r>
              <a:rPr lang="en-US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Women</a:t>
            </a:r>
            <a:endParaRPr lang="en-US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3810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AutoShape 4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4572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818" y="1597660"/>
            <a:ext cx="6184982" cy="4525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52725" y="2562225"/>
            <a:ext cx="3571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DADADA">
                    <a:lumMod val="10000"/>
                  </a:srgbClr>
                </a:solidFill>
              </a:rPr>
              <a:t> </a:t>
            </a:r>
            <a:r>
              <a:rPr lang="en-US" sz="4400" dirty="0" smtClean="0">
                <a:solidFill>
                  <a:srgbClr val="DADADA">
                    <a:lumMod val="10000"/>
                  </a:srgbClr>
                </a:solidFill>
              </a:rPr>
              <a:t>God’s  Word</a:t>
            </a:r>
          </a:p>
          <a:p>
            <a:r>
              <a:rPr lang="en-US" sz="4400" dirty="0" smtClean="0">
                <a:solidFill>
                  <a:srgbClr val="DADADA">
                    <a:lumMod val="10000"/>
                  </a:srgbClr>
                </a:solidFill>
              </a:rPr>
              <a:t> says…</a:t>
            </a:r>
            <a:endParaRPr lang="en-US" sz="4400" dirty="0">
              <a:solidFill>
                <a:srgbClr val="DADADA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625" y="533400"/>
            <a:ext cx="8540750" cy="5562600"/>
          </a:xfrm>
        </p:spPr>
        <p:txBody>
          <a:bodyPr/>
          <a:lstStyle/>
          <a:p>
            <a:r>
              <a:rPr lang="en-US" dirty="0" smtClean="0"/>
              <a:t>They are to be submissive </a:t>
            </a:r>
            <a:r>
              <a:rPr lang="en-US" sz="2800" i="1" dirty="0" smtClean="0"/>
              <a:t>1 </a:t>
            </a:r>
            <a:r>
              <a:rPr lang="en-US" sz="2800" i="1" dirty="0" err="1" smtClean="0"/>
              <a:t>Cor</a:t>
            </a:r>
            <a:r>
              <a:rPr lang="en-US" sz="2800" i="1" dirty="0" smtClean="0"/>
              <a:t> 14</a:t>
            </a:r>
          </a:p>
          <a:p>
            <a:r>
              <a:rPr lang="en-US" dirty="0" smtClean="0"/>
              <a:t>Submit to your own husbands </a:t>
            </a:r>
            <a:r>
              <a:rPr lang="en-US" sz="2800" i="1" dirty="0" err="1" smtClean="0"/>
              <a:t>Eph</a:t>
            </a:r>
            <a:r>
              <a:rPr lang="en-US" sz="2800" i="1" dirty="0" smtClean="0"/>
              <a:t> 5</a:t>
            </a:r>
          </a:p>
          <a:p>
            <a:r>
              <a:rPr lang="en-US" dirty="0" smtClean="0"/>
              <a:t>To their own husbands in everything </a:t>
            </a:r>
            <a:r>
              <a:rPr lang="en-US" sz="2800" i="1" dirty="0" err="1" smtClean="0"/>
              <a:t>Eph</a:t>
            </a:r>
            <a:r>
              <a:rPr lang="en-US" sz="2800" i="1" dirty="0" smtClean="0"/>
              <a:t> 5</a:t>
            </a:r>
          </a:p>
          <a:p>
            <a:r>
              <a:rPr lang="en-US" dirty="0" smtClean="0"/>
              <a:t>Submit to your own husbands </a:t>
            </a:r>
            <a:r>
              <a:rPr lang="en-US" sz="2800" i="1" dirty="0" smtClean="0"/>
              <a:t>Col 3</a:t>
            </a:r>
          </a:p>
          <a:p>
            <a:r>
              <a:rPr lang="en-US" dirty="0" smtClean="0"/>
              <a:t>With all submission </a:t>
            </a:r>
            <a:r>
              <a:rPr lang="en-US" sz="2800" i="1" dirty="0" smtClean="0"/>
              <a:t>1 Tim 2  </a:t>
            </a:r>
          </a:p>
          <a:p>
            <a:r>
              <a:rPr lang="en-US" dirty="0" smtClean="0"/>
              <a:t>Obedient to their own husbands </a:t>
            </a:r>
            <a:r>
              <a:rPr lang="en-US" sz="2800" i="1" dirty="0" smtClean="0"/>
              <a:t>Tit 2</a:t>
            </a:r>
          </a:p>
          <a:p>
            <a:r>
              <a:rPr lang="en-US" dirty="0"/>
              <a:t>S</a:t>
            </a:r>
            <a:r>
              <a:rPr lang="en-US" dirty="0" smtClean="0"/>
              <a:t>ubmissive to your own husbands </a:t>
            </a:r>
            <a:r>
              <a:rPr lang="en-US" sz="2800" i="1" dirty="0" smtClean="0"/>
              <a:t>1 Pet 3</a:t>
            </a:r>
          </a:p>
          <a:p>
            <a:r>
              <a:rPr lang="en-US" dirty="0" smtClean="0"/>
              <a:t>Submissive to their own husbands </a:t>
            </a:r>
            <a:r>
              <a:rPr lang="en-US" sz="2800" i="1" dirty="0" smtClean="0"/>
              <a:t>1 Pet 3</a:t>
            </a:r>
          </a:p>
          <a:p>
            <a:r>
              <a:rPr lang="en-US" dirty="0" smtClean="0"/>
              <a:t>As Sarah obeyed </a:t>
            </a:r>
            <a:r>
              <a:rPr lang="en-US" sz="2800" i="1" dirty="0" smtClean="0"/>
              <a:t>1 Pet 3</a:t>
            </a:r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9267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625" y="2971800"/>
            <a:ext cx="8540750" cy="4498975"/>
          </a:xfrm>
        </p:spPr>
        <p:txBody>
          <a:bodyPr/>
          <a:lstStyle/>
          <a:p>
            <a:r>
              <a:rPr lang="en-US" dirty="0" smtClean="0"/>
              <a:t>He shall rule over you </a:t>
            </a:r>
            <a:r>
              <a:rPr lang="en-US" sz="2800" i="1" dirty="0" smtClean="0"/>
              <a:t>Gen </a:t>
            </a:r>
            <a:r>
              <a:rPr lang="en-US" sz="2800" i="1" dirty="0"/>
              <a:t>3</a:t>
            </a:r>
            <a:endParaRPr lang="en-US" sz="2800" i="1" dirty="0" smtClean="0"/>
          </a:p>
          <a:p>
            <a:r>
              <a:rPr lang="en-US" dirty="0" smtClean="0"/>
              <a:t>Head of woman is man </a:t>
            </a:r>
            <a:r>
              <a:rPr lang="en-US" sz="2800" i="1" dirty="0" smtClean="0"/>
              <a:t>1 </a:t>
            </a:r>
            <a:r>
              <a:rPr lang="en-US" sz="2800" i="1" dirty="0" err="1" smtClean="0"/>
              <a:t>Cor</a:t>
            </a:r>
            <a:r>
              <a:rPr lang="en-US" sz="2800" i="1" dirty="0" smtClean="0"/>
              <a:t> 11</a:t>
            </a:r>
          </a:p>
          <a:p>
            <a:r>
              <a:rPr lang="en-US" dirty="0" smtClean="0"/>
              <a:t>Husband is head of the wife </a:t>
            </a:r>
            <a:r>
              <a:rPr lang="en-US" sz="2800" i="1" dirty="0" err="1" smtClean="0"/>
              <a:t>Eph</a:t>
            </a:r>
            <a:r>
              <a:rPr lang="en-US" sz="2800" i="1" dirty="0" smtClean="0"/>
              <a:t> 5</a:t>
            </a:r>
          </a:p>
          <a:p>
            <a:r>
              <a:rPr lang="en-US" dirty="0" smtClean="0"/>
              <a:t>Not to have authority over a man </a:t>
            </a:r>
            <a:r>
              <a:rPr lang="en-US" sz="2800" i="1" dirty="0" smtClean="0"/>
              <a:t>1 Tim 2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625" y="685800"/>
            <a:ext cx="8540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90000"/>
                  </a:schemeClr>
                </a:solidFill>
              </a:rPr>
              <a:t>  The Doctrine of Order = Function</a:t>
            </a:r>
          </a:p>
          <a:p>
            <a:r>
              <a:rPr lang="en-US" sz="4400" dirty="0" smtClean="0">
                <a:solidFill>
                  <a:schemeClr val="tx2">
                    <a:lumMod val="90000"/>
                  </a:schemeClr>
                </a:solidFill>
              </a:rPr>
              <a:t>		 (Roles not Rules)</a:t>
            </a:r>
            <a:endParaRPr lang="en-US" sz="44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540750" cy="4498975"/>
          </a:xfrm>
        </p:spPr>
        <p:txBody>
          <a:bodyPr/>
          <a:lstStyle/>
          <a:p>
            <a:r>
              <a:rPr lang="en-US" dirty="0" smtClean="0"/>
              <a:t>Helper comparable to him </a:t>
            </a:r>
            <a:r>
              <a:rPr lang="en-US" sz="2800" i="1" dirty="0" smtClean="0"/>
              <a:t>Gen 2</a:t>
            </a:r>
          </a:p>
          <a:p>
            <a:r>
              <a:rPr lang="en-US" dirty="0" smtClean="0"/>
              <a:t>Crown of her husband </a:t>
            </a:r>
            <a:r>
              <a:rPr lang="en-US" sz="2800" i="1" dirty="0" err="1" smtClean="0"/>
              <a:t>Prov</a:t>
            </a:r>
            <a:r>
              <a:rPr lang="en-US" sz="2800" i="1" dirty="0" smtClean="0"/>
              <a:t> 12</a:t>
            </a:r>
          </a:p>
          <a:p>
            <a:r>
              <a:rPr lang="en-US" dirty="0" smtClean="0"/>
              <a:t>How she may please her husband </a:t>
            </a:r>
            <a:r>
              <a:rPr lang="en-US" sz="2800" i="1" dirty="0" smtClean="0"/>
              <a:t>1 </a:t>
            </a:r>
            <a:r>
              <a:rPr lang="en-US" sz="2800" i="1" dirty="0" err="1" smtClean="0"/>
              <a:t>Cor</a:t>
            </a:r>
            <a:r>
              <a:rPr lang="en-US" sz="2800" i="1" dirty="0" smtClean="0"/>
              <a:t> 7</a:t>
            </a:r>
          </a:p>
          <a:p>
            <a:r>
              <a:rPr lang="en-US" dirty="0" smtClean="0"/>
              <a:t>Woman is the glory of man </a:t>
            </a:r>
            <a:r>
              <a:rPr lang="en-US" sz="2800" i="1" dirty="0" smtClean="0"/>
              <a:t>1 </a:t>
            </a:r>
            <a:r>
              <a:rPr lang="en-US" sz="2800" i="1" dirty="0" err="1" smtClean="0"/>
              <a:t>Cor</a:t>
            </a:r>
            <a:r>
              <a:rPr lang="en-US" sz="2800" i="1" dirty="0" smtClean="0"/>
              <a:t> 11</a:t>
            </a:r>
          </a:p>
          <a:p>
            <a:r>
              <a:rPr lang="en-US" dirty="0" smtClean="0"/>
              <a:t>Woman made for the man </a:t>
            </a:r>
            <a:r>
              <a:rPr lang="en-US" sz="2800" i="1" dirty="0" smtClean="0"/>
              <a:t>1 </a:t>
            </a:r>
            <a:r>
              <a:rPr lang="en-US" sz="2800" i="1" dirty="0" err="1" smtClean="0"/>
              <a:t>Cor</a:t>
            </a:r>
            <a:r>
              <a:rPr lang="en-US" sz="2800" i="1" dirty="0" smtClean="0"/>
              <a:t>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00175"/>
            <a:ext cx="8007350" cy="4498975"/>
          </a:xfrm>
        </p:spPr>
        <p:txBody>
          <a:bodyPr/>
          <a:lstStyle/>
          <a:p>
            <a:r>
              <a:rPr lang="en-US" dirty="0" smtClean="0"/>
              <a:t>Fruit of her hands (7x) </a:t>
            </a:r>
            <a:r>
              <a:rPr lang="en-US" sz="2800" i="1" dirty="0" err="1" smtClean="0"/>
              <a:t>Prov</a:t>
            </a:r>
            <a:r>
              <a:rPr lang="en-US" sz="2800" i="1" dirty="0" smtClean="0"/>
              <a:t> 31</a:t>
            </a:r>
          </a:p>
          <a:p>
            <a:r>
              <a:rPr lang="en-US" dirty="0" smtClean="0"/>
              <a:t>With good works </a:t>
            </a:r>
            <a:r>
              <a:rPr lang="en-US" sz="2800" i="1" dirty="0" smtClean="0"/>
              <a:t>1 Tim 2</a:t>
            </a:r>
          </a:p>
          <a:p>
            <a:r>
              <a:rPr lang="en-US" dirty="0" smtClean="0"/>
              <a:t>Well reported for good works </a:t>
            </a:r>
            <a:r>
              <a:rPr lang="en-US" sz="2800" i="1" dirty="0" smtClean="0"/>
              <a:t>1 Tim 5</a:t>
            </a:r>
          </a:p>
          <a:p>
            <a:r>
              <a:rPr lang="en-US" dirty="0" smtClean="0"/>
              <a:t>Followed every good work </a:t>
            </a:r>
            <a:r>
              <a:rPr lang="en-US" sz="2800" i="1" dirty="0" smtClean="0"/>
              <a:t>1 Tim 5</a:t>
            </a:r>
          </a:p>
          <a:p>
            <a:r>
              <a:rPr lang="en-US" dirty="0" smtClean="0"/>
              <a:t>If you do good </a:t>
            </a:r>
            <a:r>
              <a:rPr lang="en-US" sz="2800" i="1" dirty="0" smtClean="0"/>
              <a:t>1 Pet 3</a:t>
            </a:r>
          </a:p>
          <a:p>
            <a:endParaRPr lang="en-US" sz="28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143000"/>
            <a:ext cx="7397750" cy="4498975"/>
          </a:xfrm>
        </p:spPr>
        <p:txBody>
          <a:bodyPr/>
          <a:lstStyle/>
          <a:p>
            <a:r>
              <a:rPr lang="en-US" dirty="0" smtClean="0"/>
              <a:t>Builds her house </a:t>
            </a:r>
            <a:r>
              <a:rPr lang="en-US" sz="2800" i="1" dirty="0" err="1" smtClean="0"/>
              <a:t>Prov</a:t>
            </a:r>
            <a:r>
              <a:rPr lang="en-US" sz="2800" i="1" dirty="0" smtClean="0"/>
              <a:t> 12</a:t>
            </a:r>
          </a:p>
          <a:p>
            <a:r>
              <a:rPr lang="en-US" dirty="0" smtClean="0"/>
              <a:t>Her household (4x) </a:t>
            </a:r>
            <a:r>
              <a:rPr lang="en-US" sz="2800" i="1" dirty="0" err="1" smtClean="0"/>
              <a:t>Prov</a:t>
            </a:r>
            <a:r>
              <a:rPr lang="en-US" sz="2800" i="1" dirty="0" smtClean="0"/>
              <a:t> 31</a:t>
            </a:r>
          </a:p>
          <a:p>
            <a:r>
              <a:rPr lang="en-US" dirty="0" smtClean="0"/>
              <a:t>Manage the house </a:t>
            </a:r>
            <a:r>
              <a:rPr lang="en-US" sz="2800" i="1" dirty="0" smtClean="0"/>
              <a:t>1 Tim 5</a:t>
            </a:r>
          </a:p>
          <a:p>
            <a:r>
              <a:rPr lang="en-US" dirty="0" smtClean="0"/>
              <a:t>Homemakers </a:t>
            </a:r>
            <a:r>
              <a:rPr lang="en-US" sz="2800" i="1" dirty="0" smtClean="0"/>
              <a:t>Tit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599" y="1600200"/>
            <a:ext cx="7851775" cy="4498975"/>
          </a:xfrm>
        </p:spPr>
        <p:txBody>
          <a:bodyPr/>
          <a:lstStyle/>
          <a:p>
            <a:r>
              <a:rPr lang="en-US" dirty="0" smtClean="0"/>
              <a:t>Respects her husband </a:t>
            </a:r>
            <a:r>
              <a:rPr lang="en-US" sz="2800" i="1" dirty="0" err="1" smtClean="0"/>
              <a:t>Eph</a:t>
            </a:r>
            <a:r>
              <a:rPr lang="en-US" sz="2800" i="1" dirty="0" smtClean="0"/>
              <a:t> 5</a:t>
            </a:r>
          </a:p>
          <a:p>
            <a:r>
              <a:rPr lang="en-US" dirty="0" smtClean="0"/>
              <a:t>Their wives must be reverent </a:t>
            </a:r>
            <a:r>
              <a:rPr lang="en-US" sz="2800" i="1" dirty="0" smtClean="0"/>
              <a:t>1 Tim 3</a:t>
            </a:r>
          </a:p>
          <a:p>
            <a:r>
              <a:rPr lang="en-US" dirty="0" smtClean="0"/>
              <a:t>Reverent in behavior </a:t>
            </a:r>
            <a:r>
              <a:rPr lang="en-US" sz="2800" i="1" dirty="0" smtClean="0"/>
              <a:t>Tit 2</a:t>
            </a:r>
          </a:p>
          <a:p>
            <a:r>
              <a:rPr lang="en-US" sz="2800" dirty="0" smtClean="0"/>
              <a:t>Chaste and respectful behavior  </a:t>
            </a:r>
            <a:r>
              <a:rPr lang="en-US" sz="2800" i="1" dirty="0" smtClean="0"/>
              <a:t>1 Pet 3</a:t>
            </a:r>
          </a:p>
        </p:txBody>
      </p:sp>
    </p:spTree>
    <p:extLst>
      <p:ext uri="{BB962C8B-B14F-4D97-AF65-F5344CB8AC3E}">
        <p14:creationId xmlns:p14="http://schemas.microsoft.com/office/powerpoint/2010/main" val="29212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3810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4572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82302"/>
            <a:ext cx="2371725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656" y="2828925"/>
            <a:ext cx="3634688" cy="26593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9762" y="3505200"/>
            <a:ext cx="2276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God’s  Word says…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609600" y="962024"/>
            <a:ext cx="6019799" cy="1818977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1256437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818"/>
                </a:solidFill>
                <a:latin typeface="Comic Sans MS" panose="030F0702030302020204" pitchFamily="66" charset="0"/>
              </a:rPr>
              <a:t>Science is the best source for truth.</a:t>
            </a:r>
            <a:endParaRPr lang="en-US" sz="3600" dirty="0">
              <a:solidFill>
                <a:srgbClr val="000818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3810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4572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82302"/>
            <a:ext cx="2371725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656" y="2828925"/>
            <a:ext cx="3634688" cy="26593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9762" y="3505200"/>
            <a:ext cx="2276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God’s  Word says…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609600" y="962024"/>
            <a:ext cx="6019799" cy="1818977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1256437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818"/>
                </a:solidFill>
                <a:latin typeface="Comic Sans MS" panose="030F0702030302020204" pitchFamily="66" charset="0"/>
              </a:rPr>
              <a:t>All women need a career identity and income.</a:t>
            </a:r>
            <a:endParaRPr lang="en-US" sz="3600" dirty="0">
              <a:solidFill>
                <a:srgbClr val="000818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3810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4572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82302"/>
            <a:ext cx="2371725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656" y="2828925"/>
            <a:ext cx="3634688" cy="26593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9762" y="3505200"/>
            <a:ext cx="2276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God’s  Word says…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609600" y="962024"/>
            <a:ext cx="6019799" cy="1818977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1274562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818"/>
                </a:solidFill>
                <a:latin typeface="Comic Sans MS" panose="030F0702030302020204" pitchFamily="66" charset="0"/>
              </a:rPr>
              <a:t>Women can function as equal to men.</a:t>
            </a:r>
            <a:endParaRPr lang="en-US" sz="3600" dirty="0">
              <a:solidFill>
                <a:srgbClr val="000818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Life Works Best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Main Principle for all 	believers:</a:t>
            </a:r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77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5600" y="228600"/>
            <a:ext cx="4572000" cy="5715000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-152400" y="0"/>
            <a:ext cx="25908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848600" y="0"/>
            <a:ext cx="14478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66800"/>
            <a:ext cx="5513298" cy="58039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1066800"/>
            <a:ext cx="1829055" cy="255310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200400" y="304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Virtue Not Exhaustion </a:t>
            </a:r>
            <a:endParaRPr lang="en-US" sz="2800" dirty="0">
              <a:solidFill>
                <a:srgbClr val="0008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1013618"/>
            <a:ext cx="8510588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Are you following </a:t>
            </a:r>
            <a:r>
              <a:rPr lang="en-US" dirty="0" smtClean="0">
                <a:solidFill>
                  <a:srgbClr val="7030A0"/>
                </a:solidFill>
              </a:rPr>
              <a:t>God’s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doctrines for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 </a:t>
            </a:r>
            <a:endParaRPr lang="en-US" sz="4000" dirty="0" smtClean="0"/>
          </a:p>
          <a:p>
            <a:pPr>
              <a:buNone/>
            </a:pPr>
            <a:endParaRPr lang="en-US" sz="4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</a:t>
            </a:r>
            <a:r>
              <a:rPr lang="en-US" sz="4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Life Works Best?</a:t>
            </a:r>
            <a:endParaRPr lang="en-US" sz="4400" b="1" dirty="0"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5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pPr>
              <a:buFont typeface="Wingdings" pitchFamily="2" charset="2"/>
              <a:buNone/>
            </a:pPr>
            <a:r>
              <a:rPr lang="en-US" sz="4000" b="1" dirty="0" smtClean="0"/>
              <a:t> </a:t>
            </a:r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87" y="228600"/>
            <a:ext cx="2246314" cy="30458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1" y="228600"/>
            <a:ext cx="2971799" cy="45198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5071" y="1905000"/>
            <a:ext cx="2770642" cy="42834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663" y="3408718"/>
            <a:ext cx="2229938" cy="343067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Life Works Best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Main Principle for all 		believers:</a:t>
            </a:r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2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Fear and love Him</a:t>
            </a:r>
          </a:p>
          <a:p>
            <a:pPr lvl="2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Daily fellowship</a:t>
            </a:r>
          </a:p>
          <a:p>
            <a:pPr lvl="2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Our goal =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Life Works Best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Main Principle for 	married women:</a:t>
            </a:r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04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Life Works Best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Main Principle for 	married women:</a:t>
            </a:r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	Husband’s Helper,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	Suitable to him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	Genesis 2:18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Life Works Best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Main Principle for </a:t>
            </a:r>
          </a:p>
          <a:p>
            <a:pPr>
              <a:buFont typeface="Wingdings" pitchFamily="2" charset="2"/>
              <a:buNone/>
            </a:pPr>
            <a:r>
              <a:rPr 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	single women</a:t>
            </a:r>
            <a:r>
              <a:rPr lang="en-US" sz="4000" b="1" dirty="0" smtClean="0">
                <a:latin typeface="Comic Sans MS" panose="030F0702030302020204" pitchFamily="66" charset="0"/>
              </a:rPr>
              <a:t>: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How Life Works Best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God’s Main Principle for </a:t>
            </a:r>
          </a:p>
          <a:p>
            <a:pPr>
              <a:buFont typeface="Wingdings" pitchFamily="2" charset="2"/>
              <a:buNone/>
            </a:pPr>
            <a:r>
              <a:rPr 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	single women:</a:t>
            </a:r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  Holy in body and spirit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  Serve God undistracted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  1 Cor. 7:34-35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3810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AutoShape 4" descr="Image result for free images cartoon planet earth"/>
          <p:cNvSpPr>
            <a:spLocks noChangeAspect="1" noChangeArrowheads="1"/>
          </p:cNvSpPr>
          <p:nvPr/>
        </p:nvSpPr>
        <p:spPr bwMode="auto">
          <a:xfrm>
            <a:off x="457200" y="609600"/>
            <a:ext cx="2371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82302"/>
            <a:ext cx="2371725" cy="1952625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 bwMode="auto">
          <a:xfrm>
            <a:off x="609600" y="962024"/>
            <a:ext cx="6019799" cy="1818977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1" y="1315946"/>
            <a:ext cx="541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World’s Principles for Women: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108025"/>
            <a:ext cx="3949701" cy="319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An Old Testament Theology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Dr. Bruce K. </a:t>
            </a:r>
            <a:r>
              <a:rPr lang="en-US" sz="2800" dirty="0" err="1" smtClean="0">
                <a:solidFill>
                  <a:srgbClr val="FFFF00"/>
                </a:solidFill>
              </a:rPr>
              <a:t>Waltke</a:t>
            </a:r>
            <a:r>
              <a:rPr lang="en-US" sz="2800" dirty="0" smtClean="0">
                <a:solidFill>
                  <a:srgbClr val="FFFF00"/>
                </a:solidFill>
              </a:rPr>
              <a:t>, pp 234-5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“Although the prophets inveighed against the abuse of power that oppressed women (Mic. 2:9) and gave a voice for those too weak to have a voice (Isa. 1:23), not one of them regarded patriarchy as an unjust or oppressive form of government.</a:t>
            </a:r>
          </a:p>
          <a:p>
            <a:r>
              <a:rPr lang="en-US" dirty="0" smtClean="0"/>
              <a:t>Quite the contrary. They interpreted the rule by women as God’s judgment against the sinful nation (cf. Isa. 3:12).”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7415"/>
      </p:ext>
    </p:extLst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30209</TotalTime>
  <Words>408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Comic Sans MS</vt:lpstr>
      <vt:lpstr>Kristen ITC</vt:lpstr>
      <vt:lpstr>Tahoma</vt:lpstr>
      <vt:lpstr>Times New Roman</vt:lpstr>
      <vt:lpstr>Wingdings</vt:lpstr>
      <vt:lpstr>Clouds</vt:lpstr>
      <vt:lpstr>Compass</vt:lpstr>
      <vt:lpstr>Ripple</vt:lpstr>
      <vt:lpstr>How Life Works Best</vt:lpstr>
      <vt:lpstr>How Life Works Best</vt:lpstr>
      <vt:lpstr>How Life Works Best</vt:lpstr>
      <vt:lpstr>How Life Works Best</vt:lpstr>
      <vt:lpstr>How Life Works Best</vt:lpstr>
      <vt:lpstr>How Life Works Best</vt:lpstr>
      <vt:lpstr>How Life Works Best</vt:lpstr>
      <vt:lpstr>PowerPoint Presentation</vt:lpstr>
      <vt:lpstr>An Old Testament Theology Dr. Bruce K. Waltke, pp 234-5</vt:lpstr>
      <vt:lpstr>PowerPoint Presentation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 </vt:lpstr>
      <vt:lpstr>    Are you following God’s  doctrines for     </vt:lpstr>
      <vt:lpstr>PowerPoint Presentation</vt:lpstr>
    </vt:vector>
  </TitlesOfParts>
  <Company>Home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Heaven Declares</dc:title>
  <dc:creator>Tim Frost</dc:creator>
  <cp:lastModifiedBy>Marcia Hornok</cp:lastModifiedBy>
  <cp:revision>76</cp:revision>
  <cp:lastPrinted>2020-10-14T16:32:23Z</cp:lastPrinted>
  <dcterms:created xsi:type="dcterms:W3CDTF">2002-07-04T15:32:13Z</dcterms:created>
  <dcterms:modified xsi:type="dcterms:W3CDTF">2020-10-25T23:18:18Z</dcterms:modified>
</cp:coreProperties>
</file>