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93" r:id="rId3"/>
    <p:sldId id="278" r:id="rId4"/>
    <p:sldId id="290" r:id="rId5"/>
    <p:sldId id="279" r:id="rId6"/>
    <p:sldId id="280" r:id="rId7"/>
    <p:sldId id="283" r:id="rId8"/>
    <p:sldId id="296" r:id="rId9"/>
    <p:sldId id="275" r:id="rId10"/>
    <p:sldId id="282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8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2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5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95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Avenir Next Condensed Demi Bold" panose="020B0506020202020204" pitchFamily="34" charset="0"/>
              </a:rPr>
              <a:t>ALIEN 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 Condensed Medium" panose="020B0506020202020204" pitchFamily="34" charset="0"/>
              </a:rPr>
              <a:t>EPHESIANS 2:11-22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D9B95-D6BE-4A92-8F78-9F6ACFF7F5AF}"/>
              </a:ext>
            </a:extLst>
          </p:cNvPr>
          <p:cNvSpPr/>
          <p:nvPr/>
        </p:nvSpPr>
        <p:spPr>
          <a:xfrm>
            <a:off x="10699335" y="5853867"/>
            <a:ext cx="1525986" cy="49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24D13F1-B8D1-43E2-B935-86C2E657F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1" y="5934920"/>
            <a:ext cx="95250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CE896-9B77-49AB-A728-489288E9C372}"/>
              </a:ext>
            </a:extLst>
          </p:cNvPr>
          <p:cNvSpPr txBox="1"/>
          <p:nvPr/>
        </p:nvSpPr>
        <p:spPr>
          <a:xfrm>
            <a:off x="7313216" y="5823507"/>
            <a:ext cx="338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GRACE EVANGELICAL SOCIETY</a:t>
            </a:r>
          </a:p>
          <a:p>
            <a:pPr algn="r"/>
            <a:r>
              <a:rPr lang="en-US" sz="1600" i="1" dirty="0">
                <a:latin typeface="+mj-lt"/>
                <a:cs typeface="Arial" panose="020B0604020202020204" pitchFamily="34" charset="0"/>
              </a:rPr>
              <a:t>National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5598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B34-3B02-C74F-8B08-4D4ADED9525A}"/>
              </a:ext>
            </a:extLst>
          </p:cNvPr>
          <p:cNvSpPr txBox="1">
            <a:spLocks/>
          </p:cNvSpPr>
          <p:nvPr/>
        </p:nvSpPr>
        <p:spPr>
          <a:xfrm>
            <a:off x="1295400" y="203200"/>
            <a:ext cx="9601200" cy="12290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7CB98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j-ea"/>
                <a:cs typeface="+mj-cs"/>
              </a:rPr>
              <a:t>RECONCILIATION, 13-19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7CB98"/>
              </a:solidFill>
              <a:effectLst/>
              <a:uLnTx/>
              <a:uFillTx/>
              <a:latin typeface="Avenir Next Condensed Demi Bold" panose="020B0506020202020204" pitchFamily="34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EDC5-59A7-7045-8B8A-0BC99181034F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Between Jew and Gentile, 13-15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Between People </a:t>
            </a:r>
            <a:r>
              <a:rPr lang="en-US" sz="4800" b="1" i="1" dirty="0">
                <a:solidFill>
                  <a:prstClr val="white"/>
                </a:solidFill>
                <a:latin typeface="Avenir Next Condensed Demi Bold" panose="020B0506020202020204" pitchFamily="34" charset="0"/>
              </a:rPr>
              <a:t>a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nd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 God, 16-18</a:t>
            </a:r>
          </a:p>
        </p:txBody>
      </p:sp>
    </p:spTree>
    <p:extLst>
      <p:ext uri="{BB962C8B-B14F-4D97-AF65-F5344CB8AC3E}">
        <p14:creationId xmlns:p14="http://schemas.microsoft.com/office/powerpoint/2010/main" val="21444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84DB-7F3A-1C4A-AAAE-AC56C5D16450}"/>
              </a:ext>
            </a:extLst>
          </p:cNvPr>
          <p:cNvSpPr txBox="1">
            <a:spLocks/>
          </p:cNvSpPr>
          <p:nvPr/>
        </p:nvSpPr>
        <p:spPr>
          <a:xfrm>
            <a:off x="1295400" y="203200"/>
            <a:ext cx="9601200" cy="12290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7CB98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j-ea"/>
                <a:cs typeface="+mj-cs"/>
              </a:rPr>
              <a:t>UNIFICATION, 19-22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B1DAA-09F7-6D41-84A5-FE6A464DE8B1}"/>
              </a:ext>
            </a:extLst>
          </p:cNvPr>
          <p:cNvSpPr txBox="1">
            <a:spLocks/>
          </p:cNvSpPr>
          <p:nvPr/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Political, 19A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Familial, 19b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Spiritual, 20-22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2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D5F0-9D95-0440-96C2-F5F4CB3D09BD}"/>
              </a:ext>
            </a:extLst>
          </p:cNvPr>
          <p:cNvSpPr txBox="1">
            <a:spLocks/>
          </p:cNvSpPr>
          <p:nvPr/>
        </p:nvSpPr>
        <p:spPr>
          <a:xfrm>
            <a:off x="1295400" y="203200"/>
            <a:ext cx="9601200" cy="12290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7CB98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j-ea"/>
                <a:cs typeface="+mj-cs"/>
              </a:rPr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10727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venir Next Condensed Demi Bold" panose="020B0506020202020204" pitchFamily="34" charset="0"/>
              </a:rPr>
              <a:t>The Mending Wall</a:t>
            </a:r>
          </a:p>
        </p:txBody>
      </p:sp>
      <p:pic>
        <p:nvPicPr>
          <p:cNvPr id="7" name="Picture Placeholder 6" descr="A banana tree in front of a large rock&#10;&#10;Description automatically generated">
            <a:extLst>
              <a:ext uri="{FF2B5EF4-FFF2-40B4-BE49-F238E27FC236}">
                <a16:creationId xmlns:a16="http://schemas.microsoft.com/office/drawing/2014/main" id="{6D7FC9F6-C164-874D-9A54-B97690B6E7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r="14378"/>
          <a:stretch>
            <a:fillRect/>
          </a:stretch>
        </p:blipFill>
        <p:spPr>
          <a:xfrm>
            <a:off x="0" y="-1"/>
            <a:ext cx="7315200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32835-457C-154A-A395-011B29396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892296" cy="155448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venir Next Condensed Demi Bold" panose="020B0506020202020204" pitchFamily="34" charset="0"/>
              </a:rPr>
              <a:t>Great Wall of China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Placeholder 11" descr="A view of a mountain&#10;&#10;Description automatically generated">
            <a:extLst>
              <a:ext uri="{FF2B5EF4-FFF2-40B4-BE49-F238E27FC236}">
                <a16:creationId xmlns:a16="http://schemas.microsoft.com/office/drawing/2014/main" id="{47C048B9-61F1-504E-A79A-31C31828E0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r="14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41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venir Next Condensed Demi Bold" panose="020B0506020202020204" pitchFamily="34" charset="0"/>
              </a:rPr>
              <a:t>Hadrian’s Wall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CE83335-1DB9-5946-90F3-E0AB4E60C1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18" r="100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892296" cy="155448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venir Next Condensed Demi Bold" panose="020B0506020202020204" pitchFamily="34" charset="0"/>
              </a:rPr>
              <a:t>Berlin Wall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A close up of a tree&#10;&#10;Description automatically generated">
            <a:extLst>
              <a:ext uri="{FF2B5EF4-FFF2-40B4-BE49-F238E27FC236}">
                <a16:creationId xmlns:a16="http://schemas.microsoft.com/office/drawing/2014/main" id="{C3E155FE-FBBC-3442-9A2B-63F73B0AF1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r="2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65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892296" cy="155448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venir Next Condensed Demi Bold" panose="020B0506020202020204" pitchFamily="34" charset="0"/>
              </a:rPr>
              <a:t>Court of Gentiles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985170" cy="2927350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Avenir Next Condensed Medium" panose="020B0506020202020204" pitchFamily="34" charset="0"/>
              </a:rPr>
              <a:t>No foreigner may enter within the balustrade around the sanctuary and the enclosure. Whoever is caught, on himself shall he put blame for the death which will ensue.”</a:t>
            </a:r>
          </a:p>
        </p:txBody>
      </p:sp>
      <p:pic>
        <p:nvPicPr>
          <p:cNvPr id="20" name="Picture Placeholder 19" descr="A stone building&#10;&#10;Description automatically generated">
            <a:extLst>
              <a:ext uri="{FF2B5EF4-FFF2-40B4-BE49-F238E27FC236}">
                <a16:creationId xmlns:a16="http://schemas.microsoft.com/office/drawing/2014/main" id="{21956548-2FF8-AF43-A49E-B8015AAD63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r="14587" b="4012"/>
          <a:stretch/>
        </p:blipFill>
        <p:spPr>
          <a:xfrm>
            <a:off x="0" y="268357"/>
            <a:ext cx="7315200" cy="677091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33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1C80B-4A1F-F943-B723-8B4A5B3A0A3F}"/>
              </a:ext>
            </a:extLst>
          </p:cNvPr>
          <p:cNvGrpSpPr/>
          <p:nvPr/>
        </p:nvGrpSpPr>
        <p:grpSpPr>
          <a:xfrm>
            <a:off x="574159" y="1431483"/>
            <a:ext cx="3420088" cy="4434881"/>
            <a:chOff x="574159" y="675128"/>
            <a:chExt cx="3420088" cy="443488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46BC8E-F29E-304F-AE30-93669D243CF6}"/>
                </a:ext>
              </a:extLst>
            </p:cNvPr>
            <p:cNvSpPr/>
            <p:nvPr/>
          </p:nvSpPr>
          <p:spPr>
            <a:xfrm>
              <a:off x="574159" y="1747991"/>
              <a:ext cx="3420088" cy="33620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latin typeface="Avenir Next Condensed" panose="020B0506020202020204" pitchFamily="34" charset="0"/>
              </a:endParaRPr>
            </a:p>
            <a:p>
              <a:pPr algn="ctr"/>
              <a:endParaRPr lang="en-US" sz="3600" b="1" dirty="0">
                <a:latin typeface="Avenir Next Condensed" panose="020B0506020202020204" pitchFamily="34" charset="0"/>
              </a:endParaRPr>
            </a:p>
            <a:p>
              <a:pPr algn="ctr"/>
              <a:r>
                <a:rPr lang="en-US" sz="3600" b="1" dirty="0">
                  <a:latin typeface="Avenir Next Condensed" panose="020B0506020202020204" pitchFamily="34" charset="0"/>
                </a:rPr>
                <a:t>ALIENATION</a:t>
              </a:r>
            </a:p>
            <a:p>
              <a:pPr algn="ctr"/>
              <a:r>
                <a:rPr lang="en-US" sz="3600" dirty="0">
                  <a:latin typeface="Avenir Next Condensed Medium" panose="020B0506020202020204" pitchFamily="34" charset="0"/>
                </a:rPr>
                <a:t>2:11-12</a:t>
              </a:r>
            </a:p>
            <a:p>
              <a:pPr algn="ctr"/>
              <a:r>
                <a:rPr lang="en-US" sz="3600" i="1" dirty="0">
                  <a:latin typeface="Avenir Next Condensed Medium" panose="020B0506020202020204" pitchFamily="34" charset="0"/>
                </a:rPr>
                <a:t>Curse</a:t>
              </a:r>
            </a:p>
            <a:p>
              <a:pPr algn="ctr"/>
              <a:r>
                <a:rPr lang="en-US" sz="3600" i="1" dirty="0">
                  <a:latin typeface="Avenir Next Condensed Medium" panose="020B0506020202020204" pitchFamily="34" charset="0"/>
                </a:rPr>
                <a:t>Ruin</a:t>
              </a:r>
            </a:p>
            <a:p>
              <a:pPr algn="ctr"/>
              <a:endParaRPr lang="en-US" sz="3600" dirty="0">
                <a:latin typeface="Avenir Next Condensed Medium" panose="020B0506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738D9B-2EA3-B04F-AC09-07E84D143F98}"/>
                </a:ext>
              </a:extLst>
            </p:cNvPr>
            <p:cNvSpPr txBox="1"/>
            <p:nvPr/>
          </p:nvSpPr>
          <p:spPr>
            <a:xfrm>
              <a:off x="1622240" y="675128"/>
              <a:ext cx="132392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latin typeface="Avenir Next Condensed Demi Bold" panose="020B0506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46E91C-DAD8-E04C-AE87-E42635E76406}"/>
              </a:ext>
            </a:extLst>
          </p:cNvPr>
          <p:cNvGrpSpPr/>
          <p:nvPr/>
        </p:nvGrpSpPr>
        <p:grpSpPr>
          <a:xfrm>
            <a:off x="4385956" y="1435606"/>
            <a:ext cx="3420088" cy="4430758"/>
            <a:chOff x="4385956" y="679251"/>
            <a:chExt cx="3420088" cy="44307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AE8AAB-8FB2-DD4B-8050-25CDFB8830A7}"/>
                </a:ext>
              </a:extLst>
            </p:cNvPr>
            <p:cNvSpPr/>
            <p:nvPr/>
          </p:nvSpPr>
          <p:spPr>
            <a:xfrm>
              <a:off x="4385956" y="1747991"/>
              <a:ext cx="3420088" cy="33620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latin typeface="Avenir Next Condensed" panose="020B0506020202020204" pitchFamily="34" charset="0"/>
              </a:endParaRPr>
            </a:p>
            <a:p>
              <a:pPr algn="ctr"/>
              <a:r>
                <a:rPr lang="en-US" sz="3600" b="1" dirty="0">
                  <a:latin typeface="Avenir Next Condensed" panose="020B0506020202020204" pitchFamily="34" charset="0"/>
                </a:rPr>
                <a:t>RECONCILIATION</a:t>
              </a:r>
            </a:p>
            <a:p>
              <a:pPr algn="ctr"/>
              <a:r>
                <a:rPr lang="en-US" sz="3600" dirty="0">
                  <a:latin typeface="Avenir Next Condensed Medium" panose="020B0506020202020204" pitchFamily="34" charset="0"/>
                </a:rPr>
                <a:t>2:13-18</a:t>
              </a:r>
            </a:p>
            <a:p>
              <a:pPr algn="ctr"/>
              <a:r>
                <a:rPr lang="en-US" sz="3600" i="1" dirty="0">
                  <a:latin typeface="Avenir Next Condensed Medium" panose="020B0506020202020204" pitchFamily="34" charset="0"/>
                </a:rPr>
                <a:t>Cure</a:t>
              </a:r>
            </a:p>
            <a:p>
              <a:pPr algn="ctr"/>
              <a:r>
                <a:rPr lang="en-US" sz="3600" i="1" dirty="0">
                  <a:latin typeface="Avenir Next Condensed Medium" panose="020B0506020202020204" pitchFamily="34" charset="0"/>
                </a:rPr>
                <a:t>Remedy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ABFF3F-4364-2149-B24F-AAEF37CA3636}"/>
                </a:ext>
              </a:extLst>
            </p:cNvPr>
            <p:cNvSpPr txBox="1"/>
            <p:nvPr/>
          </p:nvSpPr>
          <p:spPr>
            <a:xfrm>
              <a:off x="5434036" y="679251"/>
              <a:ext cx="132392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latin typeface="Avenir Next Condensed Demi Bold" panose="020B0506020202020204" pitchFamily="34" charset="0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ACCE1-4066-A54D-898C-F83142F238FE}"/>
              </a:ext>
            </a:extLst>
          </p:cNvPr>
          <p:cNvGrpSpPr/>
          <p:nvPr/>
        </p:nvGrpSpPr>
        <p:grpSpPr>
          <a:xfrm>
            <a:off x="8197753" y="1431481"/>
            <a:ext cx="3420088" cy="4434883"/>
            <a:chOff x="8197753" y="675126"/>
            <a:chExt cx="3420088" cy="44348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B83AA7-49B3-F64A-9CDB-A4A7A25C14B9}"/>
                </a:ext>
              </a:extLst>
            </p:cNvPr>
            <p:cNvSpPr/>
            <p:nvPr/>
          </p:nvSpPr>
          <p:spPr>
            <a:xfrm>
              <a:off x="8197753" y="1747991"/>
              <a:ext cx="3420088" cy="33620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latin typeface="Avenir Next Condensed" panose="020B0506020202020204" pitchFamily="34" charset="0"/>
              </a:endParaRPr>
            </a:p>
            <a:p>
              <a:pPr algn="ctr"/>
              <a:r>
                <a:rPr lang="en-US" sz="3600" b="1" dirty="0">
                  <a:latin typeface="Avenir Next Condensed" panose="020B0506020202020204" pitchFamily="34" charset="0"/>
                </a:rPr>
                <a:t>UNIFICATION</a:t>
              </a:r>
            </a:p>
            <a:p>
              <a:pPr algn="ctr"/>
              <a:r>
                <a:rPr lang="en-US" sz="3600" dirty="0">
                  <a:latin typeface="Avenir Next Condensed Medium" panose="020B0506020202020204" pitchFamily="34" charset="0"/>
                </a:rPr>
                <a:t>2:13-18</a:t>
              </a:r>
            </a:p>
            <a:p>
              <a:pPr algn="ctr"/>
              <a:r>
                <a:rPr lang="en-US" sz="3600" i="1" dirty="0">
                  <a:latin typeface="Avenir Next Condensed Medium" panose="020B0506020202020204" pitchFamily="34" charset="0"/>
                </a:rPr>
                <a:t>Communion</a:t>
              </a:r>
            </a:p>
            <a:p>
              <a:pPr algn="ctr"/>
              <a:r>
                <a:rPr lang="en-US" sz="3600" i="1" dirty="0">
                  <a:latin typeface="Avenir Next Condensed Medium" panose="020B0506020202020204" pitchFamily="34" charset="0"/>
                </a:rPr>
                <a:t>Restoration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F375E-6066-9147-9FDF-10534D2024E5}"/>
                </a:ext>
              </a:extLst>
            </p:cNvPr>
            <p:cNvSpPr txBox="1"/>
            <p:nvPr/>
          </p:nvSpPr>
          <p:spPr>
            <a:xfrm>
              <a:off x="9245834" y="675126"/>
              <a:ext cx="132392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latin typeface="Avenir Next Condensed Demi Bold" panose="020B0506020202020204" pitchFamily="34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D46982A-3E4B-E244-B0A9-D8C3F492A569}"/>
              </a:ext>
            </a:extLst>
          </p:cNvPr>
          <p:cNvSpPr txBox="1"/>
          <p:nvPr/>
        </p:nvSpPr>
        <p:spPr>
          <a:xfrm>
            <a:off x="2759188" y="231154"/>
            <a:ext cx="6673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Avenir Next Condensed Demi Bold" panose="020B0506020202020204" pitchFamily="34" charset="0"/>
              </a:rPr>
              <a:t>Ephesians 2:11-22</a:t>
            </a:r>
          </a:p>
        </p:txBody>
      </p:sp>
    </p:spTree>
    <p:extLst>
      <p:ext uri="{BB962C8B-B14F-4D97-AF65-F5344CB8AC3E}">
        <p14:creationId xmlns:p14="http://schemas.microsoft.com/office/powerpoint/2010/main" val="9432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C0B6-1374-2C4D-A05C-698822D95E6E}"/>
              </a:ext>
            </a:extLst>
          </p:cNvPr>
          <p:cNvSpPr txBox="1">
            <a:spLocks/>
          </p:cNvSpPr>
          <p:nvPr/>
        </p:nvSpPr>
        <p:spPr>
          <a:xfrm>
            <a:off x="1295400" y="190500"/>
            <a:ext cx="9601200" cy="12417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7CB98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j-ea"/>
                <a:cs typeface="+mj-cs"/>
              </a:rPr>
              <a:t>ALIENATION, 11-12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B241-7D4A-6D47-ADD5-ECA542D3CD1A}"/>
              </a:ext>
            </a:extLst>
          </p:cNvPr>
          <p:cNvSpPr txBox="1">
            <a:spLocks/>
          </p:cNvSpPr>
          <p:nvPr/>
        </p:nvSpPr>
        <p:spPr>
          <a:xfrm>
            <a:off x="1990344" y="2319337"/>
            <a:ext cx="9601200" cy="4348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“Uncircumcision”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Circumcision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Condensed Demi Bold" panose="020B0506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8B4AC-E6F4-AB47-9E1D-B84083DDE394}"/>
              </a:ext>
            </a:extLst>
          </p:cNvPr>
          <p:cNvSpPr txBox="1"/>
          <p:nvPr/>
        </p:nvSpPr>
        <p:spPr>
          <a:xfrm>
            <a:off x="1295400" y="1396007"/>
            <a:ext cx="2894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>
                <a:latin typeface="Avenir Next Condensed Medium" panose="020B0506020202020204" pitchFamily="34" charset="0"/>
              </a:rPr>
              <a:t>RACIAL, 11</a:t>
            </a:r>
          </a:p>
        </p:txBody>
      </p:sp>
    </p:spTree>
    <p:extLst>
      <p:ext uri="{BB962C8B-B14F-4D97-AF65-F5344CB8AC3E}">
        <p14:creationId xmlns:p14="http://schemas.microsoft.com/office/powerpoint/2010/main" val="34906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C0B6-1374-2C4D-A05C-698822D95E6E}"/>
              </a:ext>
            </a:extLst>
          </p:cNvPr>
          <p:cNvSpPr txBox="1">
            <a:spLocks/>
          </p:cNvSpPr>
          <p:nvPr/>
        </p:nvSpPr>
        <p:spPr>
          <a:xfrm>
            <a:off x="1295400" y="190500"/>
            <a:ext cx="9601200" cy="12417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7CB98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j-ea"/>
                <a:cs typeface="+mj-cs"/>
              </a:rPr>
              <a:t>ALIENATION, 11-12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B241-7D4A-6D47-ADD5-ECA542D3CD1A}"/>
              </a:ext>
            </a:extLst>
          </p:cNvPr>
          <p:cNvSpPr txBox="1">
            <a:spLocks/>
          </p:cNvSpPr>
          <p:nvPr/>
        </p:nvSpPr>
        <p:spPr>
          <a:xfrm>
            <a:off x="1990344" y="2319337"/>
            <a:ext cx="9601200" cy="4348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Christless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Condensed Demi Bold" panose="020B0506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Stateless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Friendless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Hopeless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CB9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Condensed Demi Bold" panose="020B0506020202020204" pitchFamily="34" charset="0"/>
                <a:ea typeface="+mn-ea"/>
                <a:cs typeface="+mn-cs"/>
              </a:rPr>
              <a:t>Godless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8B4AC-E6F4-AB47-9E1D-B84083DDE394}"/>
              </a:ext>
            </a:extLst>
          </p:cNvPr>
          <p:cNvSpPr txBox="1"/>
          <p:nvPr/>
        </p:nvSpPr>
        <p:spPr>
          <a:xfrm>
            <a:off x="1295400" y="1396007"/>
            <a:ext cx="3654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>
                <a:latin typeface="Avenir Next Condensed Medium" panose="020B0506020202020204" pitchFamily="34" charset="0"/>
              </a:rPr>
              <a:t>SPIRITUAL, 12</a:t>
            </a:r>
          </a:p>
        </p:txBody>
      </p:sp>
    </p:spTree>
    <p:extLst>
      <p:ext uri="{BB962C8B-B14F-4D97-AF65-F5344CB8AC3E}">
        <p14:creationId xmlns:p14="http://schemas.microsoft.com/office/powerpoint/2010/main" val="5506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121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Condensed</vt:lpstr>
      <vt:lpstr>Avenir Next Condensed Demi Bold</vt:lpstr>
      <vt:lpstr>Avenir Next Condensed Medium</vt:lpstr>
      <vt:lpstr>Georgia</vt:lpstr>
      <vt:lpstr>Brushed Metal 16x9</vt:lpstr>
      <vt:lpstr>ALIEN NATION</vt:lpstr>
      <vt:lpstr>The Mending Wall</vt:lpstr>
      <vt:lpstr>Great Wall of China</vt:lpstr>
      <vt:lpstr>Hadrian’s Wall</vt:lpstr>
      <vt:lpstr>Berlin Wall</vt:lpstr>
      <vt:lpstr>Court of Gentiles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ALIEN NATION</dc:title>
  <dc:creator>Isaac Winston</dc:creator>
  <cp:lastModifiedBy>Bob Wilkin</cp:lastModifiedBy>
  <cp:revision>8</cp:revision>
  <dcterms:created xsi:type="dcterms:W3CDTF">2019-05-14T22:03:58Z</dcterms:created>
  <dcterms:modified xsi:type="dcterms:W3CDTF">2019-05-20T14:48:52Z</dcterms:modified>
</cp:coreProperties>
</file>