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3"/>
  </p:notesMasterIdLst>
  <p:handoutMasterIdLst>
    <p:handoutMasterId r:id="rId34"/>
  </p:handoutMasterIdLst>
  <p:sldIdLst>
    <p:sldId id="267" r:id="rId5"/>
    <p:sldId id="268" r:id="rId6"/>
    <p:sldId id="269" r:id="rId7"/>
    <p:sldId id="270" r:id="rId8"/>
    <p:sldId id="271" r:id="rId9"/>
    <p:sldId id="272" r:id="rId10"/>
    <p:sldId id="273" r:id="rId11"/>
    <p:sldId id="274" r:id="rId12"/>
    <p:sldId id="275" r:id="rId13"/>
    <p:sldId id="280" r:id="rId14"/>
    <p:sldId id="281" r:id="rId15"/>
    <p:sldId id="283" r:id="rId16"/>
    <p:sldId id="284" r:id="rId17"/>
    <p:sldId id="285" r:id="rId18"/>
    <p:sldId id="286" r:id="rId19"/>
    <p:sldId id="279" r:id="rId20"/>
    <p:sldId id="303" r:id="rId21"/>
    <p:sldId id="302" r:id="rId22"/>
    <p:sldId id="288" r:id="rId23"/>
    <p:sldId id="289" r:id="rId24"/>
    <p:sldId id="294" r:id="rId25"/>
    <p:sldId id="295" r:id="rId26"/>
    <p:sldId id="296" r:id="rId27"/>
    <p:sldId id="297" r:id="rId28"/>
    <p:sldId id="298" r:id="rId29"/>
    <p:sldId id="299" r:id="rId30"/>
    <p:sldId id="300" r:id="rId31"/>
    <p:sldId id="30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4" d="100"/>
          <a:sy n="114" d="100"/>
        </p:scale>
        <p:origin x="474" y="10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5/20/2019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09600" y="3345021"/>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80562-E361-4901-81A9-DC99371C70DE}"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E088F-5C71-4C3B-A46F-E5E332BBC3D1}"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79E80-105D-4CD8-AF07-4CEB9B9063CC}"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12648" y="3346704"/>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059F2C64-0D63-44AF-997A-1B1FE1A96E19}"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93EA110-C81D-4C5F-84B3-B5F5E7416EB9}" type="datetime1">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84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276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8EC5ED-4C80-4726-926C-338D85485045}" type="datetime1">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647976-C764-44D0-930D-1AC5846C8450}" type="datetime1">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A5702-ECF8-4274-B6BF-9D5EEBC26FE5}" type="datetime1">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566C6A-A83C-4E27-990F-89F11F779CE0}" type="datetime1">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800">
                <a:solidFill>
                  <a:schemeClr val="accent1"/>
                </a:solidFill>
              </a:defRPr>
            </a:lvl1pPr>
          </a:lstStyle>
          <a:p>
            <a:fld id="{D14E86EA-95E3-4DA0-97E2-7D1BBAC51A0F}" type="datetime1">
              <a:rPr lang="en-US" smtClean="0"/>
              <a:t>5/20/2019</a:t>
            </a:fld>
            <a:endParaRPr lang="en-US"/>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800">
                <a:solidFill>
                  <a:schemeClr val="accent1"/>
                </a:solidFill>
              </a:defRPr>
            </a:lvl1pPr>
          </a:lstStyle>
          <a:p>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800">
                <a:solidFill>
                  <a:schemeClr val="accent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9" y="256479"/>
            <a:ext cx="10720039" cy="2631688"/>
          </a:xfrm>
        </p:spPr>
        <p:txBody>
          <a:bodyPr>
            <a:normAutofit/>
          </a:bodyPr>
          <a:lstStyle/>
          <a:p>
            <a:pPr algn="ctr"/>
            <a:r>
              <a:rPr lang="en-US" sz="3600" dirty="0">
                <a:solidFill>
                  <a:srgbClr val="FFC000"/>
                </a:solidFill>
                <a:latin typeface="Calibri" panose="020F0502020204030204" pitchFamily="34" charset="0"/>
                <a:cs typeface="Calibri" panose="020F0502020204030204" pitchFamily="34" charset="0"/>
              </a:rPr>
              <a:t>Grace Evangelical Society</a:t>
            </a:r>
            <a:br>
              <a:rPr lang="en-US" sz="3600" dirty="0">
                <a:solidFill>
                  <a:srgbClr val="FFC000"/>
                </a:solidFill>
                <a:latin typeface="Calibri" panose="020F0502020204030204" pitchFamily="34" charset="0"/>
                <a:cs typeface="Calibri" panose="020F0502020204030204" pitchFamily="34" charset="0"/>
              </a:rPr>
            </a:br>
            <a:r>
              <a:rPr lang="en-US" sz="3600" dirty="0">
                <a:solidFill>
                  <a:srgbClr val="FFC000"/>
                </a:solidFill>
                <a:latin typeface="Calibri" panose="020F0502020204030204" pitchFamily="34" charset="0"/>
                <a:cs typeface="Calibri" panose="020F0502020204030204" pitchFamily="34" charset="0"/>
              </a:rPr>
              <a:t>Annual Conference</a:t>
            </a:r>
            <a:br>
              <a:rPr lang="en-US" sz="3600" dirty="0">
                <a:latin typeface="Calibri" panose="020F0502020204030204" pitchFamily="34" charset="0"/>
                <a:cs typeface="Calibri" panose="020F0502020204030204" pitchFamily="34" charset="0"/>
              </a:rPr>
            </a:br>
            <a:br>
              <a:rPr lang="en-US" sz="1200" dirty="0">
                <a:latin typeface="Calibri" panose="020F0502020204030204" pitchFamily="34" charset="0"/>
                <a:cs typeface="Calibri" panose="020F0502020204030204" pitchFamily="34" charset="0"/>
              </a:rPr>
            </a:br>
            <a:r>
              <a:rPr lang="en-US" sz="2200" dirty="0">
                <a:latin typeface="Calibri" panose="020F0502020204030204" pitchFamily="34" charset="0"/>
                <a:cs typeface="Calibri" panose="020F0502020204030204" pitchFamily="34" charset="0"/>
              </a:rPr>
              <a:t>May 20-23, 2019</a:t>
            </a:r>
            <a:br>
              <a:rPr lang="en-US" dirty="0"/>
            </a:br>
            <a:endParaRPr lang="en-US" dirty="0"/>
          </a:p>
        </p:txBody>
      </p:sp>
      <p:sp>
        <p:nvSpPr>
          <p:cNvPr id="3" name="Subtitle 2"/>
          <p:cNvSpPr>
            <a:spLocks noGrp="1"/>
          </p:cNvSpPr>
          <p:nvPr>
            <p:ph type="subTitle" idx="1"/>
          </p:nvPr>
        </p:nvSpPr>
        <p:spPr>
          <a:xfrm>
            <a:off x="791737" y="2308302"/>
            <a:ext cx="10627111" cy="3657600"/>
          </a:xfrm>
        </p:spPr>
        <p:txBody>
          <a:bodyPr>
            <a:normAutofit/>
          </a:bodyPr>
          <a:lstStyle/>
          <a:p>
            <a:pPr algn="ctr"/>
            <a:endParaRPr lang="en-US" dirty="0"/>
          </a:p>
          <a:p>
            <a:pPr algn="ctr"/>
            <a:r>
              <a:rPr lang="en-US" sz="2800" dirty="0">
                <a:solidFill>
                  <a:schemeClr val="tx1"/>
                </a:solidFill>
                <a:latin typeface="Calibri" panose="020F0502020204030204" pitchFamily="34" charset="0"/>
                <a:cs typeface="Calibri" panose="020F0502020204030204" pitchFamily="34" charset="0"/>
              </a:rPr>
              <a:t>PLENARY SESSION 7</a:t>
            </a:r>
          </a:p>
          <a:p>
            <a:pPr algn="ctr"/>
            <a:endParaRPr lang="en-US" sz="800" dirty="0">
              <a:solidFill>
                <a:schemeClr val="tx1"/>
              </a:solidFill>
              <a:latin typeface="Calibri" panose="020F0502020204030204" pitchFamily="34" charset="0"/>
              <a:cs typeface="Calibri" panose="020F0502020204030204" pitchFamily="34" charset="0"/>
            </a:endParaRPr>
          </a:p>
          <a:p>
            <a:pPr algn="ctr"/>
            <a:r>
              <a:rPr lang="en-US" sz="2800" b="1" dirty="0">
                <a:latin typeface="Calibri" panose="020F0502020204030204" pitchFamily="34" charset="0"/>
                <a:cs typeface="Calibri" panose="020F0502020204030204" pitchFamily="34" charset="0"/>
              </a:rPr>
              <a:t>“Spiritual Gifts:  The Ultimate WHY”</a:t>
            </a:r>
          </a:p>
          <a:p>
            <a:pPr algn="ctr"/>
            <a:r>
              <a:rPr lang="en-US" sz="2800" b="1" dirty="0">
                <a:latin typeface="Calibri" panose="020F0502020204030204" pitchFamily="34" charset="0"/>
                <a:cs typeface="Calibri" panose="020F0502020204030204" pitchFamily="34" charset="0"/>
              </a:rPr>
              <a:t>Ephesians 4:7-16</a:t>
            </a:r>
          </a:p>
          <a:p>
            <a:pPr algn="ctr"/>
            <a:endParaRPr lang="en-US" sz="2800" dirty="0">
              <a:solidFill>
                <a:schemeClr val="tx1"/>
              </a:solidFill>
              <a:latin typeface="Calibri" panose="020F0502020204030204" pitchFamily="34" charset="0"/>
              <a:cs typeface="Calibri" panose="020F0502020204030204" pitchFamily="34" charset="0"/>
            </a:endParaRPr>
          </a:p>
          <a:p>
            <a:pPr algn="ctr"/>
            <a:r>
              <a:rPr lang="en-US" dirty="0">
                <a:solidFill>
                  <a:schemeClr val="tx1"/>
                </a:solidFill>
                <a:latin typeface="Calibri" panose="020F0502020204030204" pitchFamily="34" charset="0"/>
                <a:cs typeface="Calibri" panose="020F0502020204030204" pitchFamily="34" charset="0"/>
              </a:rPr>
              <a:t>Steve Thurman</a:t>
            </a:r>
          </a:p>
          <a:p>
            <a:endParaRPr lang="en-US" dirty="0"/>
          </a:p>
        </p:txBody>
      </p:sp>
      <p:sp>
        <p:nvSpPr>
          <p:cNvPr id="4" name="Rectangle 3">
            <a:extLst>
              <a:ext uri="{FF2B5EF4-FFF2-40B4-BE49-F238E27FC236}">
                <a16:creationId xmlns:a16="http://schemas.microsoft.com/office/drawing/2014/main" id="{4CAD59F8-B957-4567-8EF8-A7F7DB822E62}"/>
              </a:ext>
            </a:extLst>
          </p:cNvPr>
          <p:cNvSpPr/>
          <p:nvPr/>
        </p:nvSpPr>
        <p:spPr>
          <a:xfrm>
            <a:off x="10699335" y="5853867"/>
            <a:ext cx="1525986" cy="497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sign&#10;&#10;Description automatically generated">
            <a:extLst>
              <a:ext uri="{FF2B5EF4-FFF2-40B4-BE49-F238E27FC236}">
                <a16:creationId xmlns:a16="http://schemas.microsoft.com/office/drawing/2014/main" id="{434D7CB4-6244-45A5-8F94-6AC0BADD7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8451" y="5934920"/>
            <a:ext cx="952500" cy="361950"/>
          </a:xfrm>
          <a:prstGeom prst="rect">
            <a:avLst/>
          </a:prstGeom>
        </p:spPr>
      </p:pic>
      <p:sp>
        <p:nvSpPr>
          <p:cNvPr id="6" name="TextBox 5">
            <a:extLst>
              <a:ext uri="{FF2B5EF4-FFF2-40B4-BE49-F238E27FC236}">
                <a16:creationId xmlns:a16="http://schemas.microsoft.com/office/drawing/2014/main" id="{65EEE4E6-39DE-4A37-8060-888055A01AC0}"/>
              </a:ext>
            </a:extLst>
          </p:cNvPr>
          <p:cNvSpPr txBox="1"/>
          <p:nvPr/>
        </p:nvSpPr>
        <p:spPr>
          <a:xfrm>
            <a:off x="7313216" y="5823507"/>
            <a:ext cx="3386119" cy="584775"/>
          </a:xfrm>
          <a:prstGeom prst="rect">
            <a:avLst/>
          </a:prstGeom>
          <a:noFill/>
        </p:spPr>
        <p:txBody>
          <a:bodyPr wrap="none" rtlCol="0">
            <a:spAutoFit/>
          </a:bodyPr>
          <a:lstStyle/>
          <a:p>
            <a:pPr algn="r"/>
            <a:r>
              <a:rPr lang="en-US" sz="1600" b="1" dirty="0">
                <a:latin typeface="Arial" panose="020B0604020202020204" pitchFamily="34" charset="0"/>
                <a:cs typeface="Arial" panose="020B0604020202020204" pitchFamily="34" charset="0"/>
              </a:rPr>
              <a:t>GRACE EVANGELICAL SOCIETY</a:t>
            </a:r>
          </a:p>
          <a:p>
            <a:pPr algn="r"/>
            <a:r>
              <a:rPr lang="en-US" sz="1600" i="1" dirty="0">
                <a:latin typeface="+mj-lt"/>
                <a:cs typeface="Arial" panose="020B0604020202020204" pitchFamily="34" charset="0"/>
              </a:rPr>
              <a:t>National Conference 2019</a:t>
            </a:r>
          </a:p>
        </p:txBody>
      </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778944-9DB3-6949-BA6E-02E51DDD81BF}"/>
              </a:ext>
            </a:extLst>
          </p:cNvPr>
          <p:cNvSpPr/>
          <p:nvPr/>
        </p:nvSpPr>
        <p:spPr>
          <a:xfrm>
            <a:off x="535259" y="646540"/>
            <a:ext cx="11574965" cy="4431983"/>
          </a:xfrm>
          <a:prstGeom prst="rect">
            <a:avLst/>
          </a:prstGeom>
        </p:spPr>
        <p:txBody>
          <a:bodyPr wrap="square">
            <a:spAutoFit/>
          </a:bodyPr>
          <a:lstStyle/>
          <a:p>
            <a:pPr marR="1371600" algn="ctr"/>
            <a:r>
              <a:rPr lang="en-US" sz="2400" b="1"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Verse 11</a:t>
            </a:r>
          </a:p>
          <a:p>
            <a:pPr marR="1371600" algn="ctr"/>
            <a:r>
              <a:rPr lang="en-US" sz="2200" b="1" dirty="0">
                <a:solidFill>
                  <a:schemeClr val="accent1"/>
                </a:solidFill>
                <a:latin typeface="Calibri" panose="020F0502020204030204" pitchFamily="34" charset="0"/>
                <a:ea typeface="Calibri" panose="020F0502020204030204" pitchFamily="34" charset="0"/>
                <a:cs typeface="Calibri" panose="020F0502020204030204" pitchFamily="34" charset="0"/>
              </a:rPr>
              <a:t>My Opinion</a:t>
            </a:r>
            <a:endParaRPr lang="en-US" sz="2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p>
            <a:pPr marR="1371600" algn="ctr"/>
            <a:endParaRPr lang="en-US" sz="2400" b="1" dirty="0">
              <a:latin typeface="Calibri" panose="020F0502020204030204" pitchFamily="34" charset="0"/>
              <a:ea typeface="Calibri" panose="020F0502020204030204" pitchFamily="34" charset="0"/>
              <a:cs typeface="Calibri" panose="020F0502020204030204" pitchFamily="34" charset="0"/>
            </a:endParaRPr>
          </a:p>
          <a:p>
            <a:pPr marR="1371600" algn="ctr"/>
            <a:r>
              <a:rPr lang="en-US" sz="2400" b="1" i="1" dirty="0">
                <a:effectLst/>
                <a:latin typeface="Calibri" panose="020F0502020204030204" pitchFamily="34" charset="0"/>
                <a:ea typeface="Calibri" panose="020F0502020204030204" pitchFamily="34" charset="0"/>
                <a:cs typeface="Calibri" panose="020F0502020204030204" pitchFamily="34" charset="0"/>
              </a:rPr>
              <a:t>And He Himself gave some to be apostles, some prophets, some evangelists, and some pastors and teachers …</a:t>
            </a:r>
          </a:p>
          <a:p>
            <a:pPr marR="1371600" algn="ctr"/>
            <a:endParaRPr lang="en-US" sz="3600" b="1" i="1" dirty="0">
              <a:effectLst/>
              <a:latin typeface="Calibri" panose="020F0502020204030204" pitchFamily="34" charset="0"/>
              <a:ea typeface="Calibri" panose="020F0502020204030204" pitchFamily="34" charset="0"/>
              <a:cs typeface="Calibri" panose="020F0502020204030204" pitchFamily="34" charset="0"/>
            </a:endParaRPr>
          </a:p>
          <a:p>
            <a:pPr marL="342900" marR="1371600" indent="-3429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There are </a:t>
            </a:r>
            <a:r>
              <a:rPr lang="en-U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no prophets </a:t>
            </a:r>
            <a:r>
              <a:rPr lang="en-US" sz="2400" b="1" dirty="0">
                <a:latin typeface="Calibri" panose="020F0502020204030204" pitchFamily="34" charset="0"/>
                <a:ea typeface="Calibri" panose="020F0502020204030204" pitchFamily="34" charset="0"/>
                <a:cs typeface="Calibri" panose="020F0502020204030204" pitchFamily="34" charset="0"/>
              </a:rPr>
              <a:t>today, and there is </a:t>
            </a:r>
            <a:r>
              <a:rPr lang="en-U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no prophecy </a:t>
            </a:r>
            <a:r>
              <a:rPr lang="en-US" sz="2400" b="1" dirty="0">
                <a:latin typeface="Calibri" panose="020F0502020204030204" pitchFamily="34" charset="0"/>
                <a:ea typeface="Calibri" panose="020F0502020204030204" pitchFamily="34" charset="0"/>
                <a:cs typeface="Calibri" panose="020F0502020204030204" pitchFamily="34" charset="0"/>
              </a:rPr>
              <a:t>today </a:t>
            </a:r>
          </a:p>
          <a:p>
            <a:pPr marL="342900" marR="1371600" indent="-3429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There are </a:t>
            </a:r>
            <a:r>
              <a:rPr lang="en-U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no apostles </a:t>
            </a:r>
            <a:r>
              <a:rPr lang="en-US" sz="2400" b="1" dirty="0">
                <a:latin typeface="Calibri" panose="020F0502020204030204" pitchFamily="34" charset="0"/>
                <a:ea typeface="Calibri" panose="020F0502020204030204" pitchFamily="34" charset="0"/>
                <a:cs typeface="Calibri" panose="020F0502020204030204" pitchFamily="34" charset="0"/>
              </a:rPr>
              <a:t>today, in terms of the uniqueness of The Twelve + Paul</a:t>
            </a:r>
          </a:p>
          <a:p>
            <a:pPr marL="171450" marR="1371600" indent="-171450">
              <a:buFont typeface="Arial" panose="020B0604020202020204" pitchFamily="34" charset="0"/>
              <a:buChar char="•"/>
            </a:pPr>
            <a:endParaRPr lang="en-US" sz="1200" b="1" dirty="0">
              <a:latin typeface="Calibri" panose="020F0502020204030204" pitchFamily="34" charset="0"/>
              <a:ea typeface="Calibri" panose="020F0502020204030204" pitchFamily="34" charset="0"/>
              <a:cs typeface="Calibri" panose="020F0502020204030204" pitchFamily="34" charset="0"/>
            </a:endParaRPr>
          </a:p>
          <a:p>
            <a:pPr marL="342900" marR="1371600" indent="-342900">
              <a:buFont typeface="Arial" panose="020B0604020202020204" pitchFamily="34" charset="0"/>
              <a:buChar char="•"/>
            </a:pPr>
            <a:r>
              <a:rPr lang="en-US" sz="24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Evangelists</a:t>
            </a:r>
            <a:r>
              <a:rPr lang="en-US" sz="2400" b="1" dirty="0">
                <a:effectLst/>
                <a:latin typeface="Calibri" panose="020F0502020204030204" pitchFamily="34" charset="0"/>
                <a:ea typeface="Calibri" panose="020F0502020204030204" pitchFamily="34" charset="0"/>
                <a:cs typeface="Calibri" panose="020F0502020204030204" pitchFamily="34" charset="0"/>
              </a:rPr>
              <a:t> and </a:t>
            </a:r>
            <a:r>
              <a:rPr lang="en-US" sz="24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pastor-teachers</a:t>
            </a:r>
            <a:r>
              <a:rPr lang="en-US" sz="2400" b="1" dirty="0">
                <a:effectLst/>
                <a:latin typeface="Calibri" panose="020F0502020204030204" pitchFamily="34" charset="0"/>
                <a:ea typeface="Calibri" panose="020F0502020204030204" pitchFamily="34" charset="0"/>
                <a:cs typeface="Calibri" panose="020F0502020204030204" pitchFamily="34" charset="0"/>
              </a:rPr>
              <a:t> continue to this day</a:t>
            </a:r>
          </a:p>
          <a:p>
            <a:pPr marR="1371600"/>
            <a:endParaRPr lang="en-US" sz="2400" b="1" dirty="0">
              <a:effectLst/>
              <a:latin typeface="Calibri" panose="020F0502020204030204" pitchFamily="34" charset="0"/>
              <a:ea typeface="Calibri" panose="020F0502020204030204" pitchFamily="34" charset="0"/>
              <a:cs typeface="Calibri" panose="020F0502020204030204" pitchFamily="34" charset="0"/>
            </a:endParaRPr>
          </a:p>
          <a:p>
            <a:pPr marR="1371600" algn="ct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142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500E39-7B6D-D94A-B9D4-4BB5B1C2774E}"/>
              </a:ext>
            </a:extLst>
          </p:cNvPr>
          <p:cNvSpPr/>
          <p:nvPr/>
        </p:nvSpPr>
        <p:spPr>
          <a:xfrm>
            <a:off x="2575932" y="756890"/>
            <a:ext cx="8619893" cy="4278094"/>
          </a:xfrm>
          <a:prstGeom prst="rect">
            <a:avLst/>
          </a:prstGeom>
        </p:spPr>
        <p:txBody>
          <a:bodyPr wrap="square">
            <a:spAutoFit/>
          </a:bodyPr>
          <a:lstStyle/>
          <a:p>
            <a:pPr marR="1371600" algn="ctr"/>
            <a:r>
              <a:rPr lang="en-US"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Ephesians 4:7-16</a:t>
            </a:r>
            <a:br>
              <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br>
            <a:br>
              <a:rPr lang="en-US" sz="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br>
            <a:r>
              <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Areas of General Agreement</a:t>
            </a:r>
          </a:p>
          <a:p>
            <a:pPr marR="1371600" algn="ctr"/>
            <a:endPar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R="1371600" algn="ctr"/>
            <a:endPar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R="1371600"/>
            <a:r>
              <a:rPr lang="en-US" sz="2400" b="1" dirty="0">
                <a:latin typeface="Calibri" panose="020F0502020204030204" pitchFamily="34" charset="0"/>
                <a:ea typeface="Calibri" panose="020F0502020204030204" pitchFamily="34" charset="0"/>
                <a:cs typeface="Times New Roman" panose="02020603050405020304" pitchFamily="18" charset="0"/>
              </a:rPr>
              <a:t>	A.	Definition</a:t>
            </a:r>
            <a:r>
              <a:rPr lang="en-US" sz="2400" b="1" dirty="0">
                <a:latin typeface="Calibri" panose="020F0502020204030204" pitchFamily="34" charset="0"/>
                <a:ea typeface="Calibri" panose="020F0502020204030204" pitchFamily="34" charset="0"/>
                <a:cs typeface="Calibri" panose="020F0502020204030204" pitchFamily="34" charset="0"/>
              </a:rPr>
              <a:t> of “spiritual gift”</a:t>
            </a:r>
          </a:p>
          <a:p>
            <a:pPr marR="1371600" lvl="1"/>
            <a:endParaRPr lang="en-US" sz="2400" b="1" dirty="0">
              <a:latin typeface="Calibri" panose="020F0502020204030204" pitchFamily="34" charset="0"/>
              <a:ea typeface="Calibri" panose="020F0502020204030204" pitchFamily="34" charset="0"/>
              <a:cs typeface="Calibri" panose="020F0502020204030204" pitchFamily="34" charset="0"/>
            </a:endParaRPr>
          </a:p>
          <a:p>
            <a:pPr marR="1371600" lvl="1"/>
            <a:r>
              <a:rPr lang="en-US" sz="2400" b="1" dirty="0">
                <a:latin typeface="Calibri" panose="020F0502020204030204" pitchFamily="34" charset="0"/>
                <a:ea typeface="Calibri" panose="020F0502020204030204" pitchFamily="34" charset="0"/>
                <a:cs typeface="Calibri" panose="020F0502020204030204" pitchFamily="34" charset="0"/>
              </a:rPr>
              <a:t>	B.	Purpose  (</a:t>
            </a:r>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v 12</a:t>
            </a:r>
            <a:r>
              <a:rPr lang="en-US" sz="2400" b="1" dirty="0">
                <a:latin typeface="Calibri" panose="020F0502020204030204" pitchFamily="34" charset="0"/>
                <a:ea typeface="Calibri" panose="020F0502020204030204" pitchFamily="34" charset="0"/>
                <a:cs typeface="Calibri" panose="020F0502020204030204" pitchFamily="34" charset="0"/>
              </a:rPr>
              <a:t>)</a:t>
            </a:r>
          </a:p>
          <a:p>
            <a:pPr marR="1371600" lvl="1"/>
            <a:endParaRPr lang="en-US" sz="2400" b="1" dirty="0">
              <a:latin typeface="Calibri" panose="020F0502020204030204" pitchFamily="34" charset="0"/>
              <a:ea typeface="Calibri" panose="020F0502020204030204" pitchFamily="34" charset="0"/>
              <a:cs typeface="Calibri" panose="020F0502020204030204" pitchFamily="34" charset="0"/>
            </a:endParaRPr>
          </a:p>
          <a:p>
            <a:pPr marR="1371600" lvl="1"/>
            <a:r>
              <a:rPr lang="en-US" sz="2400" b="1" dirty="0">
                <a:latin typeface="Calibri" panose="020F0502020204030204" pitchFamily="34" charset="0"/>
                <a:ea typeface="Calibri" panose="020F0502020204030204" pitchFamily="34" charset="0"/>
                <a:cs typeface="Calibri" panose="020F0502020204030204" pitchFamily="34" charset="0"/>
              </a:rPr>
              <a:t>	C.	End Results .. or Targets  (</a:t>
            </a:r>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v 13</a:t>
            </a:r>
            <a:r>
              <a:rPr lang="en-US" sz="2400" b="1" dirty="0">
                <a:latin typeface="Calibri" panose="020F0502020204030204" pitchFamily="34" charset="0"/>
                <a:ea typeface="Calibri" panose="020F0502020204030204" pitchFamily="34" charset="0"/>
                <a:cs typeface="Calibri" panose="020F0502020204030204" pitchFamily="34" charset="0"/>
              </a:rPr>
              <a:t>)</a:t>
            </a:r>
          </a:p>
          <a:p>
            <a:pPr marR="1371600" lvl="1"/>
            <a:endParaRPr lang="en-US" sz="2400" b="1" dirty="0">
              <a:latin typeface="Calibri" panose="020F0502020204030204" pitchFamily="34" charset="0"/>
              <a:ea typeface="Calibri" panose="020F0502020204030204" pitchFamily="34" charset="0"/>
              <a:cs typeface="Calibri" panose="020F0502020204030204" pitchFamily="34" charset="0"/>
            </a:endParaRPr>
          </a:p>
          <a:p>
            <a:pPr marR="1371600" lvl="1"/>
            <a:r>
              <a:rPr lang="en-US" sz="2400" b="1" dirty="0">
                <a:latin typeface="Calibri" panose="020F0502020204030204" pitchFamily="34" charset="0"/>
                <a:ea typeface="Calibri" panose="020F0502020204030204" pitchFamily="34" charset="0"/>
                <a:cs typeface="Calibri" panose="020F0502020204030204" pitchFamily="34" charset="0"/>
              </a:rPr>
              <a:t>	D.	as Protection  (</a:t>
            </a:r>
            <a:r>
              <a:rPr lang="en-US" sz="2400" b="1" dirty="0" err="1">
                <a:solidFill>
                  <a:srgbClr val="FF0000"/>
                </a:solidFill>
                <a:latin typeface="Calibri" panose="020F0502020204030204" pitchFamily="34" charset="0"/>
                <a:ea typeface="Calibri" panose="020F0502020204030204" pitchFamily="34" charset="0"/>
                <a:cs typeface="Calibri" panose="020F0502020204030204" pitchFamily="34" charset="0"/>
              </a:rPr>
              <a:t>vss</a:t>
            </a:r>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 14-16</a:t>
            </a:r>
            <a:r>
              <a:rPr lang="en-US" sz="2400" b="1" dirty="0">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90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2FC905-63E8-664C-8668-67ABB73827DE}"/>
              </a:ext>
            </a:extLst>
          </p:cNvPr>
          <p:cNvSpPr/>
          <p:nvPr/>
        </p:nvSpPr>
        <p:spPr>
          <a:xfrm>
            <a:off x="1940314" y="253565"/>
            <a:ext cx="9210906" cy="5940088"/>
          </a:xfrm>
          <a:prstGeom prst="rect">
            <a:avLst/>
          </a:prstGeom>
        </p:spPr>
        <p:txBody>
          <a:bodyPr wrap="square">
            <a:spAutoFit/>
          </a:bodyPr>
          <a:lstStyle/>
          <a:p>
            <a:pPr marR="1371600"/>
            <a:r>
              <a:rPr lang="en-US" sz="2000" b="1" dirty="0">
                <a:latin typeface="Calibri" panose="020F0502020204030204" pitchFamily="34" charset="0"/>
                <a:ea typeface="Calibri" panose="020F0502020204030204" pitchFamily="34" charset="0"/>
                <a:cs typeface="Calibri" panose="020F0502020204030204" pitchFamily="34" charset="0"/>
              </a:rPr>
              <a:t> </a:t>
            </a:r>
          </a:p>
          <a:p>
            <a:pPr marR="1371600" algn="ctr"/>
            <a:r>
              <a:rPr lang="en-US" sz="2200" b="1" i="1" u="sng" dirty="0">
                <a:solidFill>
                  <a:srgbClr val="FFC000"/>
                </a:solidFill>
                <a:latin typeface="Calibri" panose="020F0502020204030204" pitchFamily="34" charset="0"/>
                <a:ea typeface="Calibri" panose="020F0502020204030204" pitchFamily="34" charset="0"/>
                <a:cs typeface="Calibri" panose="020F0502020204030204" pitchFamily="34" charset="0"/>
              </a:rPr>
              <a:t>WHY</a:t>
            </a:r>
            <a:r>
              <a:rPr lang="en-US" sz="2200" b="1" i="1" dirty="0">
                <a:solidFill>
                  <a:srgbClr val="FFC000"/>
                </a:solidFill>
                <a:latin typeface="Calibri" panose="020F0502020204030204" pitchFamily="34" charset="0"/>
                <a:ea typeface="Calibri" panose="020F0502020204030204" pitchFamily="34" charset="0"/>
                <a:cs typeface="Calibri" panose="020F0502020204030204" pitchFamily="34" charset="0"/>
              </a:rPr>
              <a:t>  spiritual  gifts?</a:t>
            </a:r>
          </a:p>
          <a:p>
            <a:pPr marR="1371600"/>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marR="1371600"/>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marR="1371600"/>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b="1" i="1" u="sng" dirty="0">
                <a:latin typeface="Calibri" panose="020F0502020204030204" pitchFamily="34" charset="0"/>
                <a:ea typeface="Calibri" panose="020F0502020204030204" pitchFamily="34" charset="0"/>
                <a:cs typeface="Calibri" panose="020F0502020204030204" pitchFamily="34" charset="0"/>
              </a:rPr>
              <a:t>TO</a:t>
            </a:r>
            <a:r>
              <a:rPr lang="en-US" sz="20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US" sz="2000" b="1" i="1" dirty="0">
                <a:latin typeface="Calibri" panose="020F0502020204030204" pitchFamily="34" charset="0"/>
                <a:ea typeface="Calibri" panose="020F0502020204030204" pitchFamily="34" charset="0"/>
                <a:cs typeface="Calibri" panose="020F0502020204030204" pitchFamily="34" charset="0"/>
              </a:rPr>
              <a:t>HONOR and PLEASE the LORD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R="1371600"/>
            <a:r>
              <a:rPr lang="en-US" sz="2000" b="1" i="1" dirty="0">
                <a:latin typeface="Calibri" panose="020F0502020204030204" pitchFamily="34" charset="0"/>
                <a:ea typeface="Calibri" panose="020F0502020204030204" pitchFamily="34" charset="0"/>
                <a:cs typeface="Calibri" panose="020F0502020204030204" pitchFamily="34" charset="0"/>
              </a:rPr>
              <a:t>		</a:t>
            </a:r>
            <a:r>
              <a:rPr lang="en-US" sz="2000" b="1" i="1" u="sng" dirty="0">
                <a:latin typeface="Calibri" panose="020F0502020204030204" pitchFamily="34" charset="0"/>
                <a:ea typeface="Calibri" panose="020F0502020204030204" pitchFamily="34" charset="0"/>
                <a:cs typeface="Calibri" panose="020F0502020204030204" pitchFamily="34" charset="0"/>
              </a:rPr>
              <a:t>BY</a:t>
            </a:r>
            <a:r>
              <a:rPr lang="en-US" sz="2000" b="1" i="1" dirty="0">
                <a:latin typeface="Calibri" panose="020F0502020204030204" pitchFamily="34" charset="0"/>
                <a:ea typeface="Calibri" panose="020F0502020204030204" pitchFamily="34" charset="0"/>
                <a:cs typeface="Calibri" panose="020F0502020204030204" pitchFamily="34" charset="0"/>
              </a:rPr>
              <a:t> ..  USING OUR SPIRITUAL GIFTS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R="1371600"/>
            <a:r>
              <a:rPr lang="en-US" sz="2000" b="1" i="1" dirty="0">
                <a:latin typeface="Calibri" panose="020F0502020204030204" pitchFamily="34" charset="0"/>
                <a:ea typeface="Calibri" panose="020F0502020204030204" pitchFamily="34" charset="0"/>
                <a:cs typeface="Calibri" panose="020F0502020204030204" pitchFamily="34" charset="0"/>
              </a:rPr>
              <a:t>		</a:t>
            </a:r>
            <a:r>
              <a:rPr lang="en-US" sz="2000" b="1" i="1" u="sng" dirty="0">
                <a:latin typeface="Calibri" panose="020F0502020204030204" pitchFamily="34" charset="0"/>
                <a:ea typeface="Calibri" panose="020F0502020204030204" pitchFamily="34" charset="0"/>
                <a:cs typeface="Calibri" panose="020F0502020204030204" pitchFamily="34" charset="0"/>
              </a:rPr>
              <a:t>TO</a:t>
            </a:r>
            <a:r>
              <a:rPr lang="en-US" sz="2000" b="1" i="1" dirty="0">
                <a:latin typeface="Calibri" panose="020F0502020204030204" pitchFamily="34" charset="0"/>
                <a:ea typeface="Calibri" panose="020F0502020204030204" pitchFamily="34" charset="0"/>
                <a:cs typeface="Calibri" panose="020F0502020204030204" pitchFamily="34" charset="0"/>
              </a:rPr>
              <a:t> ..  SERVE ONE ANOTHER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R="1371600"/>
            <a:r>
              <a:rPr lang="en-US" sz="2000" b="1" i="1" dirty="0">
                <a:latin typeface="Calibri" panose="020F0502020204030204" pitchFamily="34" charset="0"/>
                <a:ea typeface="Calibri" panose="020F0502020204030204" pitchFamily="34" charset="0"/>
                <a:cs typeface="Calibri" panose="020F0502020204030204" pitchFamily="34" charset="0"/>
              </a:rPr>
              <a:t>		</a:t>
            </a:r>
            <a:r>
              <a:rPr lang="en-US" sz="2000" b="1" i="1" u="sng" dirty="0">
                <a:latin typeface="Calibri" panose="020F0502020204030204" pitchFamily="34" charset="0"/>
                <a:ea typeface="Calibri" panose="020F0502020204030204" pitchFamily="34" charset="0"/>
                <a:cs typeface="Calibri" panose="020F0502020204030204" pitchFamily="34" charset="0"/>
              </a:rPr>
              <a:t>IN</a:t>
            </a:r>
            <a:r>
              <a:rPr lang="en-US" sz="2000" b="1" i="1" dirty="0">
                <a:latin typeface="Calibri" panose="020F0502020204030204" pitchFamily="34" charset="0"/>
                <a:ea typeface="Calibri" panose="020F0502020204030204" pitchFamily="34" charset="0"/>
                <a:cs typeface="Calibri" panose="020F0502020204030204" pitchFamily="34" charset="0"/>
              </a:rPr>
              <a:t> ..   a  FERVENT SPIRIT of LOVE</a:t>
            </a:r>
          </a:p>
          <a:p>
            <a:pPr marR="1371600"/>
            <a:endParaRPr lang="en-US" sz="2400" b="1" i="1" dirty="0">
              <a:effectLst/>
              <a:latin typeface="Calibri" panose="020F0502020204030204" pitchFamily="34" charset="0"/>
              <a:ea typeface="Calibri" panose="020F0502020204030204" pitchFamily="34" charset="0"/>
              <a:cs typeface="Calibri" panose="020F0502020204030204" pitchFamily="34" charset="0"/>
            </a:endParaRPr>
          </a:p>
          <a:p>
            <a:pPr marR="1371600"/>
            <a:r>
              <a:rPr lang="en-US" sz="2200" i="1" dirty="0">
                <a:latin typeface="Calibri" panose="020F0502020204030204" pitchFamily="34" charset="0"/>
                <a:cs typeface="Calibri" panose="020F0502020204030204" pitchFamily="34" charset="0"/>
              </a:rPr>
              <a:t>Though I speak with the </a:t>
            </a:r>
            <a:r>
              <a:rPr lang="en-US" sz="2200" b="1" i="1" dirty="0">
                <a:latin typeface="Calibri" panose="020F0502020204030204" pitchFamily="34" charset="0"/>
                <a:cs typeface="Calibri" panose="020F0502020204030204" pitchFamily="34" charset="0"/>
              </a:rPr>
              <a:t>tongues</a:t>
            </a:r>
            <a:r>
              <a:rPr lang="en-US" sz="2200" i="1" dirty="0">
                <a:latin typeface="Calibri" panose="020F0502020204030204" pitchFamily="34" charset="0"/>
                <a:cs typeface="Calibri" panose="020F0502020204030204" pitchFamily="34" charset="0"/>
              </a:rPr>
              <a:t> of men and of angels, </a:t>
            </a:r>
            <a:r>
              <a:rPr lang="en-US" sz="2200" i="1" u="sng" dirty="0">
                <a:latin typeface="Calibri" panose="020F0502020204030204" pitchFamily="34" charset="0"/>
                <a:cs typeface="Calibri" panose="020F0502020204030204" pitchFamily="34" charset="0"/>
              </a:rPr>
              <a:t>but have not love</a:t>
            </a:r>
            <a:r>
              <a:rPr lang="en-US" sz="2200" i="1" dirty="0">
                <a:latin typeface="Calibri" panose="020F0502020204030204" pitchFamily="34" charset="0"/>
                <a:cs typeface="Calibri" panose="020F0502020204030204" pitchFamily="34" charset="0"/>
              </a:rPr>
              <a:t>, I have become sounding brass or a clanging cymbal.  And though I have the </a:t>
            </a:r>
            <a:r>
              <a:rPr lang="en-US" sz="2200" b="1" i="1" dirty="0">
                <a:latin typeface="Calibri" panose="020F0502020204030204" pitchFamily="34" charset="0"/>
                <a:cs typeface="Calibri" panose="020F0502020204030204" pitchFamily="34" charset="0"/>
              </a:rPr>
              <a:t>gift of prophecy</a:t>
            </a:r>
            <a:r>
              <a:rPr lang="en-US" sz="2200" i="1" dirty="0">
                <a:latin typeface="Calibri" panose="020F0502020204030204" pitchFamily="34" charset="0"/>
                <a:cs typeface="Calibri" panose="020F0502020204030204" pitchFamily="34" charset="0"/>
              </a:rPr>
              <a:t>, and understand all mysteries and all knowledge, and though I have </a:t>
            </a:r>
            <a:r>
              <a:rPr lang="en-US" sz="2200" b="1" i="1" dirty="0">
                <a:latin typeface="Calibri" panose="020F0502020204030204" pitchFamily="34" charset="0"/>
                <a:cs typeface="Calibri" panose="020F0502020204030204" pitchFamily="34" charset="0"/>
              </a:rPr>
              <a:t>all faith</a:t>
            </a:r>
            <a:r>
              <a:rPr lang="en-US" sz="2200" i="1" dirty="0">
                <a:latin typeface="Calibri" panose="020F0502020204030204" pitchFamily="34" charset="0"/>
                <a:cs typeface="Calibri" panose="020F0502020204030204" pitchFamily="34" charset="0"/>
              </a:rPr>
              <a:t>, so that I could remove mountains, </a:t>
            </a:r>
            <a:r>
              <a:rPr lang="en-US" sz="2200" i="1" u="sng" dirty="0">
                <a:latin typeface="Calibri" panose="020F0502020204030204" pitchFamily="34" charset="0"/>
                <a:cs typeface="Calibri" panose="020F0502020204030204" pitchFamily="34" charset="0"/>
              </a:rPr>
              <a:t>but have not love</a:t>
            </a:r>
            <a:r>
              <a:rPr lang="en-US" sz="2200" i="1" dirty="0">
                <a:latin typeface="Calibri" panose="020F0502020204030204" pitchFamily="34" charset="0"/>
                <a:cs typeface="Calibri" panose="020F0502020204030204" pitchFamily="34" charset="0"/>
              </a:rPr>
              <a:t>, I am nothing.  And though I </a:t>
            </a:r>
            <a:r>
              <a:rPr lang="en-US" sz="2200" b="1" i="1" dirty="0">
                <a:latin typeface="Calibri" panose="020F0502020204030204" pitchFamily="34" charset="0"/>
                <a:cs typeface="Calibri" panose="020F0502020204030204" pitchFamily="34" charset="0"/>
              </a:rPr>
              <a:t>bestow all my goods</a:t>
            </a:r>
            <a:r>
              <a:rPr lang="en-US" sz="2200" i="1" dirty="0">
                <a:latin typeface="Calibri" panose="020F0502020204030204" pitchFamily="34" charset="0"/>
                <a:cs typeface="Calibri" panose="020F0502020204030204" pitchFamily="34" charset="0"/>
              </a:rPr>
              <a:t> to feed the poor, and though I give my </a:t>
            </a:r>
            <a:r>
              <a:rPr lang="en-US" sz="2200" b="1" i="1" dirty="0">
                <a:latin typeface="Calibri" panose="020F0502020204030204" pitchFamily="34" charset="0"/>
                <a:cs typeface="Calibri" panose="020F0502020204030204" pitchFamily="34" charset="0"/>
              </a:rPr>
              <a:t>body to be burned</a:t>
            </a:r>
            <a:r>
              <a:rPr lang="en-US" sz="2200" i="1" dirty="0">
                <a:latin typeface="Calibri" panose="020F0502020204030204" pitchFamily="34" charset="0"/>
                <a:cs typeface="Calibri" panose="020F0502020204030204" pitchFamily="34" charset="0"/>
              </a:rPr>
              <a:t> </a:t>
            </a:r>
            <a:r>
              <a:rPr lang="en-US" sz="2200" i="1" u="sng" dirty="0">
                <a:latin typeface="Calibri" panose="020F0502020204030204" pitchFamily="34" charset="0"/>
                <a:cs typeface="Calibri" panose="020F0502020204030204" pitchFamily="34" charset="0"/>
              </a:rPr>
              <a:t>but have not love</a:t>
            </a:r>
            <a:r>
              <a:rPr lang="en-US" sz="2200" i="1" dirty="0">
                <a:latin typeface="Calibri" panose="020F0502020204030204" pitchFamily="34" charset="0"/>
                <a:cs typeface="Calibri" panose="020F0502020204030204" pitchFamily="34" charset="0"/>
              </a:rPr>
              <a:t>, it profits me nothing</a:t>
            </a:r>
            <a:r>
              <a:rPr lang="en-US" sz="2200" dirty="0">
                <a:latin typeface="Calibri" panose="020F0502020204030204" pitchFamily="34" charset="0"/>
                <a:cs typeface="Calibri" panose="020F0502020204030204" pitchFamily="34" charset="0"/>
              </a:rPr>
              <a:t>. </a:t>
            </a:r>
          </a:p>
          <a:p>
            <a:pPr marR="1371600"/>
            <a:endParaRPr lang="en-US" sz="1000" dirty="0">
              <a:latin typeface="Calibri" panose="020F0502020204030204" pitchFamily="34" charset="0"/>
              <a:cs typeface="Calibri" panose="020F0502020204030204" pitchFamily="34" charset="0"/>
            </a:endParaRPr>
          </a:p>
          <a:p>
            <a:pPr marR="1371600"/>
            <a:r>
              <a:rPr lang="en-US" sz="2200" dirty="0">
                <a:latin typeface="Calibri" panose="020F0502020204030204" pitchFamily="34" charset="0"/>
                <a:cs typeface="Calibri" panose="020F0502020204030204" pitchFamily="34" charset="0"/>
              </a:rPr>
              <a:t>  						</a:t>
            </a:r>
            <a:r>
              <a:rPr lang="en-US" sz="2200" b="1" dirty="0">
                <a:solidFill>
                  <a:srgbClr val="FFC000"/>
                </a:solidFill>
                <a:latin typeface="Calibri" panose="020F0502020204030204" pitchFamily="34" charset="0"/>
                <a:cs typeface="Calibri" panose="020F0502020204030204" pitchFamily="34" charset="0"/>
              </a:rPr>
              <a:t>I </a:t>
            </a:r>
            <a:r>
              <a:rPr lang="en-US" sz="2200" b="1" dirty="0" err="1">
                <a:solidFill>
                  <a:srgbClr val="FFC000"/>
                </a:solidFill>
                <a:latin typeface="Calibri" panose="020F0502020204030204" pitchFamily="34" charset="0"/>
                <a:cs typeface="Calibri" panose="020F0502020204030204" pitchFamily="34" charset="0"/>
              </a:rPr>
              <a:t>Cor</a:t>
            </a:r>
            <a:r>
              <a:rPr lang="en-US" sz="2200" b="1" dirty="0">
                <a:solidFill>
                  <a:srgbClr val="FFC000"/>
                </a:solidFill>
                <a:latin typeface="Calibri" panose="020F0502020204030204" pitchFamily="34" charset="0"/>
                <a:cs typeface="Calibri" panose="020F0502020204030204" pitchFamily="34" charset="0"/>
              </a:rPr>
              <a:t> 13:1-3</a:t>
            </a:r>
            <a:endParaRPr lang="en-US" sz="2200" dirty="0">
              <a:solidFill>
                <a:srgbClr val="FFC000"/>
              </a:solidFill>
              <a:latin typeface="Calibri" panose="020F0502020204030204" pitchFamily="34" charset="0"/>
              <a:cs typeface="Calibri" panose="020F0502020204030204" pitchFamily="34" charset="0"/>
            </a:endParaRPr>
          </a:p>
          <a:p>
            <a:pPr marR="1371600"/>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12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7ACA55-9A26-E24C-90D5-DC575E2D36DA}"/>
              </a:ext>
            </a:extLst>
          </p:cNvPr>
          <p:cNvSpPr/>
          <p:nvPr/>
        </p:nvSpPr>
        <p:spPr>
          <a:xfrm>
            <a:off x="1226635" y="640039"/>
            <a:ext cx="9556595" cy="4431983"/>
          </a:xfrm>
          <a:prstGeom prst="rect">
            <a:avLst/>
          </a:prstGeom>
        </p:spPr>
        <p:txBody>
          <a:bodyPr wrap="square">
            <a:spAutoFit/>
          </a:bodyPr>
          <a:lstStyle/>
          <a:p>
            <a:pPr indent="274320" algn="ctr"/>
            <a:r>
              <a:rPr lang="en-U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Spiritual Gifts</a:t>
            </a:r>
          </a:p>
          <a:p>
            <a:pPr indent="274320" algn="ctr"/>
            <a:r>
              <a:rPr lang="en-U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The Emphasis on Love</a:t>
            </a:r>
            <a:r>
              <a:rPr lang="en-US" sz="2400" b="1" dirty="0">
                <a:latin typeface="Calibri" panose="020F0502020204030204" pitchFamily="34" charset="0"/>
                <a:ea typeface="Calibri" panose="020F0502020204030204" pitchFamily="34" charset="0"/>
                <a:cs typeface="Calibri" panose="020F0502020204030204" pitchFamily="34" charset="0"/>
              </a:rPr>
              <a:t>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indent="274320"/>
            <a:r>
              <a:rPr lang="en-US" sz="2200" dirty="0">
                <a:latin typeface="Calibri" panose="020F0502020204030204" pitchFamily="34" charset="0"/>
                <a:ea typeface="Calibri" panose="020F0502020204030204" pitchFamily="34" charset="0"/>
                <a:cs typeface="Calibri" panose="020F0502020204030204" pitchFamily="34"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indent="274320"/>
            <a:r>
              <a:rPr lang="en-US" sz="2200" b="1" dirty="0">
                <a:solidFill>
                  <a:srgbClr val="FFC000"/>
                </a:solidFill>
                <a:latin typeface="Calibri" panose="020F0502020204030204" pitchFamily="34" charset="0"/>
                <a:ea typeface="Calibri" panose="020F0502020204030204" pitchFamily="34" charset="0"/>
                <a:cs typeface="Calibri" panose="020F0502020204030204" pitchFamily="34" charset="0"/>
              </a:rPr>
              <a:t>Ephesians 4	 </a:t>
            </a:r>
            <a:r>
              <a:rPr lang="en-US" sz="2200" b="1" dirty="0">
                <a:latin typeface="Calibri" panose="020F0502020204030204" pitchFamily="34" charset="0"/>
                <a:ea typeface="Calibri" panose="020F0502020204030204" pitchFamily="34" charset="0"/>
                <a:cs typeface="Calibri" panose="020F0502020204030204" pitchFamily="34" charset="0"/>
              </a:rPr>
              <a:t>the phrase “in love” occurs 3 x   (</a:t>
            </a:r>
            <a:r>
              <a:rPr lang="en-US" sz="2200" b="1" dirty="0" err="1">
                <a:latin typeface="Calibri" panose="020F0502020204030204" pitchFamily="34" charset="0"/>
                <a:ea typeface="Calibri" panose="020F0502020204030204" pitchFamily="34" charset="0"/>
                <a:cs typeface="Calibri" panose="020F0502020204030204" pitchFamily="34" charset="0"/>
              </a:rPr>
              <a:t>vss</a:t>
            </a:r>
            <a:r>
              <a:rPr lang="en-US" sz="2200" b="1" dirty="0">
                <a:latin typeface="Calibri" panose="020F0502020204030204" pitchFamily="34" charset="0"/>
                <a:ea typeface="Calibri" panose="020F0502020204030204" pitchFamily="34" charset="0"/>
                <a:cs typeface="Calibri" panose="020F0502020204030204" pitchFamily="34" charset="0"/>
              </a:rPr>
              <a:t> 2, 15, 16)</a:t>
            </a:r>
            <a:endParaRPr lang="en-US" sz="2200" b="1" dirty="0">
              <a:latin typeface="Calibri" panose="020F0502020204030204" pitchFamily="34" charset="0"/>
              <a:ea typeface="Calibri" panose="020F0502020204030204" pitchFamily="34" charset="0"/>
              <a:cs typeface="Times New Roman" panose="02020603050405020304" pitchFamily="18" charset="0"/>
            </a:endParaRPr>
          </a:p>
          <a:p>
            <a:pPr indent="274320"/>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indent="274320"/>
            <a:r>
              <a:rPr lang="en-US" sz="2200" b="1" dirty="0">
                <a:solidFill>
                  <a:srgbClr val="FFC000"/>
                </a:solidFill>
                <a:latin typeface="Calibri" panose="020F0502020204030204" pitchFamily="34" charset="0"/>
                <a:ea typeface="Calibri" panose="020F0502020204030204" pitchFamily="34" charset="0"/>
                <a:cs typeface="Calibri" panose="020F0502020204030204" pitchFamily="34" charset="0"/>
              </a:rPr>
              <a:t>I Peter 4:8   </a:t>
            </a:r>
            <a:r>
              <a:rPr lang="en-US" sz="2200" b="1" dirty="0">
                <a:latin typeface="Calibri" panose="020F0502020204030204" pitchFamily="34" charset="0"/>
                <a:ea typeface="Calibri" panose="020F0502020204030204" pitchFamily="34" charset="0"/>
                <a:cs typeface="Calibri" panose="020F0502020204030204" pitchFamily="34" charset="0"/>
              </a:rPr>
              <a:t>	“</a:t>
            </a:r>
            <a:r>
              <a:rPr lang="en-US" sz="2200" b="1" i="1" u="sng" dirty="0">
                <a:latin typeface="Calibri" panose="020F0502020204030204" pitchFamily="34" charset="0"/>
                <a:ea typeface="Calibri" panose="020F0502020204030204" pitchFamily="34" charset="0"/>
                <a:cs typeface="Calibri" panose="020F0502020204030204" pitchFamily="34" charset="0"/>
              </a:rPr>
              <a:t>above all things</a:t>
            </a:r>
            <a:r>
              <a:rPr lang="en-US" sz="2200" b="1" i="1" dirty="0">
                <a:latin typeface="Calibri" panose="020F0502020204030204" pitchFamily="34" charset="0"/>
                <a:ea typeface="Calibri" panose="020F0502020204030204" pitchFamily="34" charset="0"/>
                <a:cs typeface="Calibri" panose="020F0502020204030204" pitchFamily="34" charset="0"/>
              </a:rPr>
              <a:t>, have </a:t>
            </a:r>
            <a:r>
              <a:rPr lang="en-US" sz="2200" b="1" i="1" u="sng" dirty="0">
                <a:latin typeface="Calibri" panose="020F0502020204030204" pitchFamily="34" charset="0"/>
                <a:ea typeface="Calibri" panose="020F0502020204030204" pitchFamily="34" charset="0"/>
                <a:cs typeface="Calibri" panose="020F0502020204030204" pitchFamily="34" charset="0"/>
              </a:rPr>
              <a:t>fervent love</a:t>
            </a:r>
            <a:r>
              <a:rPr lang="en-US" sz="2200" b="1" i="1" dirty="0">
                <a:latin typeface="Calibri" panose="020F0502020204030204" pitchFamily="34" charset="0"/>
                <a:ea typeface="Calibri" panose="020F0502020204030204" pitchFamily="34" charset="0"/>
                <a:cs typeface="Calibri" panose="020F0502020204030204" pitchFamily="34" charset="0"/>
              </a:rPr>
              <a:t> for one another</a:t>
            </a:r>
            <a:r>
              <a:rPr lang="en-US" sz="2200" b="1" dirty="0">
                <a:latin typeface="Calibri" panose="020F0502020204030204" pitchFamily="34" charset="0"/>
                <a:ea typeface="Calibri" panose="020F0502020204030204" pitchFamily="34" charset="0"/>
                <a:cs typeface="Calibri" panose="020F0502020204030204" pitchFamily="34" charset="0"/>
              </a:rPr>
              <a:t>”</a:t>
            </a:r>
          </a:p>
          <a:p>
            <a:pPr indent="274320"/>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indent="274320"/>
            <a:r>
              <a:rPr lang="en-US" sz="2200" b="1" dirty="0">
                <a:solidFill>
                  <a:srgbClr val="FFC000"/>
                </a:solidFill>
                <a:latin typeface="Calibri" panose="020F0502020204030204" pitchFamily="34" charset="0"/>
                <a:ea typeface="Calibri" panose="020F0502020204030204" pitchFamily="34" charset="0"/>
                <a:cs typeface="Calibri" panose="020F0502020204030204" pitchFamily="34" charset="0"/>
              </a:rPr>
              <a:t>Rom 12:6-8  	</a:t>
            </a:r>
            <a:r>
              <a:rPr lang="en-US" sz="2200" b="1" dirty="0">
                <a:latin typeface="Calibri" panose="020F0502020204030204" pitchFamily="34" charset="0"/>
                <a:ea typeface="Calibri" panose="020F0502020204030204" pitchFamily="34" charset="0"/>
                <a:cs typeface="Calibri" panose="020F0502020204030204" pitchFamily="34" charset="0"/>
              </a:rPr>
              <a:t>7 spiritual gifts are in the context of:</a:t>
            </a:r>
            <a:endParaRPr lang="en-US" sz="2200" b="1" dirty="0">
              <a:latin typeface="Calibri" panose="020F0502020204030204" pitchFamily="34" charset="0"/>
              <a:ea typeface="Calibri" panose="020F0502020204030204" pitchFamily="34" charset="0"/>
              <a:cs typeface="Times New Roman" panose="02020603050405020304" pitchFamily="18" charset="0"/>
            </a:endParaRPr>
          </a:p>
          <a:p>
            <a:pPr indent="274320"/>
            <a:r>
              <a:rPr lang="en-US" sz="2200" b="1" dirty="0">
                <a:latin typeface="Calibri" panose="020F0502020204030204" pitchFamily="34" charset="0"/>
                <a:ea typeface="Calibri" panose="020F0502020204030204" pitchFamily="34" charset="0"/>
                <a:cs typeface="Calibri" panose="020F0502020204030204" pitchFamily="34" charset="0"/>
              </a:rPr>
              <a:t> </a:t>
            </a:r>
            <a:endParaRPr lang="en-US" sz="2200" b="1" dirty="0">
              <a:latin typeface="Calibri" panose="020F0502020204030204" pitchFamily="34" charset="0"/>
              <a:ea typeface="Calibri" panose="020F0502020204030204" pitchFamily="34" charset="0"/>
              <a:cs typeface="Times New Roman" panose="02020603050405020304" pitchFamily="18" charset="0"/>
            </a:endParaRPr>
          </a:p>
          <a:p>
            <a:pPr indent="274320"/>
            <a:r>
              <a:rPr lang="en-US" sz="2200" b="1" dirty="0">
                <a:latin typeface="Calibri" panose="020F0502020204030204" pitchFamily="34" charset="0"/>
                <a:ea typeface="Calibri" panose="020F0502020204030204" pitchFamily="34" charset="0"/>
                <a:cs typeface="Calibri" panose="020F0502020204030204" pitchFamily="34" charset="0"/>
              </a:rPr>
              <a:t>	</a:t>
            </a:r>
            <a:r>
              <a:rPr lang="en-US" sz="2200" b="1" dirty="0">
                <a:solidFill>
                  <a:srgbClr val="FFC000"/>
                </a:solidFill>
                <a:latin typeface="Calibri" panose="020F0502020204030204" pitchFamily="34" charset="0"/>
                <a:ea typeface="Calibri" panose="020F0502020204030204" pitchFamily="34" charset="0"/>
                <a:cs typeface="Calibri" panose="020F0502020204030204" pitchFamily="34" charset="0"/>
              </a:rPr>
              <a:t>12:1-2</a:t>
            </a:r>
            <a:r>
              <a:rPr lang="en-US" sz="2200" b="1" dirty="0">
                <a:latin typeface="Calibri" panose="020F0502020204030204" pitchFamily="34" charset="0"/>
                <a:ea typeface="Calibri" panose="020F0502020204030204" pitchFamily="34" charset="0"/>
                <a:cs typeface="Calibri" panose="020F0502020204030204" pitchFamily="34" charset="0"/>
              </a:rPr>
              <a:t>  –  the call to __________________________________</a:t>
            </a:r>
            <a:endParaRPr lang="en-US" sz="2200" b="1" dirty="0">
              <a:latin typeface="Calibri" panose="020F0502020204030204" pitchFamily="34" charset="0"/>
              <a:ea typeface="Calibri" panose="020F0502020204030204" pitchFamily="34" charset="0"/>
              <a:cs typeface="Times New Roman" panose="02020603050405020304" pitchFamily="18" charset="0"/>
            </a:endParaRPr>
          </a:p>
          <a:p>
            <a:pPr indent="274320"/>
            <a:r>
              <a:rPr lang="en-US" sz="2200" b="1" dirty="0">
                <a:latin typeface="Calibri" panose="020F0502020204030204" pitchFamily="34" charset="0"/>
                <a:ea typeface="Calibri" panose="020F0502020204030204" pitchFamily="34" charset="0"/>
                <a:cs typeface="Calibri" panose="020F0502020204030204" pitchFamily="34" charset="0"/>
              </a:rPr>
              <a:t>	</a:t>
            </a:r>
            <a:r>
              <a:rPr lang="en-US" sz="2200" b="1" dirty="0">
                <a:solidFill>
                  <a:srgbClr val="FFC000"/>
                </a:solidFill>
                <a:latin typeface="Calibri" panose="020F0502020204030204" pitchFamily="34" charset="0"/>
                <a:ea typeface="Calibri" panose="020F0502020204030204" pitchFamily="34" charset="0"/>
                <a:cs typeface="Calibri" panose="020F0502020204030204" pitchFamily="34" charset="0"/>
              </a:rPr>
              <a:t>12:3</a:t>
            </a:r>
            <a:r>
              <a:rPr lang="en-US" sz="2200" b="1" dirty="0">
                <a:latin typeface="Calibri" panose="020F0502020204030204" pitchFamily="34" charset="0"/>
                <a:ea typeface="Calibri" panose="020F0502020204030204" pitchFamily="34" charset="0"/>
                <a:cs typeface="Calibri" panose="020F0502020204030204" pitchFamily="34" charset="0"/>
              </a:rPr>
              <a:t>  –  the call to  ___________________________________</a:t>
            </a:r>
            <a:endParaRPr lang="en-US" sz="2200" b="1" dirty="0">
              <a:latin typeface="Calibri" panose="020F0502020204030204" pitchFamily="34" charset="0"/>
              <a:ea typeface="Calibri" panose="020F0502020204030204" pitchFamily="34" charset="0"/>
              <a:cs typeface="Times New Roman" panose="02020603050405020304" pitchFamily="18" charset="0"/>
            </a:endParaRPr>
          </a:p>
          <a:p>
            <a:pPr indent="274320"/>
            <a:r>
              <a:rPr lang="en-US" sz="2200" b="1" dirty="0">
                <a:latin typeface="Calibri" panose="020F0502020204030204" pitchFamily="34" charset="0"/>
                <a:ea typeface="Calibri" panose="020F0502020204030204" pitchFamily="34" charset="0"/>
                <a:cs typeface="Calibri" panose="020F0502020204030204" pitchFamily="34" charset="0"/>
              </a:rPr>
              <a:t>	</a:t>
            </a:r>
            <a:r>
              <a:rPr lang="en-US" sz="2200" b="1" dirty="0">
                <a:solidFill>
                  <a:srgbClr val="FFC000"/>
                </a:solidFill>
                <a:latin typeface="Calibri" panose="020F0502020204030204" pitchFamily="34" charset="0"/>
                <a:ea typeface="Calibri" panose="020F0502020204030204" pitchFamily="34" charset="0"/>
                <a:cs typeface="Calibri" panose="020F0502020204030204" pitchFamily="34" charset="0"/>
              </a:rPr>
              <a:t>12:4-8</a:t>
            </a:r>
            <a:r>
              <a:rPr lang="en-US" sz="2200" b="1" dirty="0">
                <a:latin typeface="Calibri" panose="020F0502020204030204" pitchFamily="34" charset="0"/>
                <a:ea typeface="Calibri" panose="020F0502020204030204" pitchFamily="34" charset="0"/>
                <a:cs typeface="Calibri" panose="020F0502020204030204" pitchFamily="34" charset="0"/>
              </a:rPr>
              <a:t>  –  the call to  _________________________________</a:t>
            </a:r>
            <a:endParaRPr lang="en-US" sz="2200" b="1" dirty="0">
              <a:latin typeface="Calibri" panose="020F0502020204030204" pitchFamily="34" charset="0"/>
              <a:ea typeface="Calibri" panose="020F0502020204030204" pitchFamily="34" charset="0"/>
              <a:cs typeface="Times New Roman" panose="02020603050405020304" pitchFamily="18" charset="0"/>
            </a:endParaRPr>
          </a:p>
          <a:p>
            <a:pPr indent="274320"/>
            <a:r>
              <a:rPr lang="en-US" sz="2200" b="1" dirty="0">
                <a:latin typeface="Calibri" panose="020F0502020204030204" pitchFamily="34" charset="0"/>
                <a:ea typeface="Calibri" panose="020F0502020204030204" pitchFamily="34" charset="0"/>
                <a:cs typeface="Calibri" panose="020F0502020204030204" pitchFamily="34" charset="0"/>
              </a:rPr>
              <a:t>	</a:t>
            </a:r>
            <a:r>
              <a:rPr lang="en-US" sz="2200" b="1" dirty="0">
                <a:solidFill>
                  <a:srgbClr val="FFC000"/>
                </a:solidFill>
                <a:latin typeface="Calibri" panose="020F0502020204030204" pitchFamily="34" charset="0"/>
                <a:ea typeface="Calibri" panose="020F0502020204030204" pitchFamily="34" charset="0"/>
                <a:cs typeface="Calibri" panose="020F0502020204030204" pitchFamily="34" charset="0"/>
              </a:rPr>
              <a:t>12:9-21</a:t>
            </a:r>
            <a:r>
              <a:rPr lang="en-US" sz="2200" b="1" dirty="0">
                <a:latin typeface="Calibri" panose="020F0502020204030204" pitchFamily="34" charset="0"/>
                <a:ea typeface="Calibri" panose="020F0502020204030204" pitchFamily="34" charset="0"/>
                <a:cs typeface="Calibri" panose="020F0502020204030204" pitchFamily="34" charset="0"/>
              </a:rPr>
              <a:t>  –  the call to _________________________________</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930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E5CFBA-BB73-4D40-A2D9-AD2ED59BAA3A}"/>
              </a:ext>
            </a:extLst>
          </p:cNvPr>
          <p:cNvSpPr/>
          <p:nvPr/>
        </p:nvSpPr>
        <p:spPr>
          <a:xfrm>
            <a:off x="1448588" y="902579"/>
            <a:ext cx="9133206" cy="3785652"/>
          </a:xfrm>
          <a:prstGeom prst="rect">
            <a:avLst/>
          </a:prstGeom>
        </p:spPr>
        <p:txBody>
          <a:bodyPr wrap="none">
            <a:spAutoFit/>
          </a:bodyPr>
          <a:lstStyle/>
          <a:p>
            <a:pPr algn="ctr"/>
            <a:r>
              <a:rPr lang="en-U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APPLICATION </a:t>
            </a:r>
          </a:p>
          <a:p>
            <a:pPr algn="ctr"/>
            <a:r>
              <a:rPr lang="en-US" sz="2000" b="1" dirty="0">
                <a:solidFill>
                  <a:srgbClr val="FFC000"/>
                </a:solidFill>
                <a:latin typeface="Calibri" panose="020F0502020204030204" pitchFamily="34" charset="0"/>
                <a:ea typeface="Calibri" panose="020F0502020204030204" pitchFamily="34" charset="0"/>
                <a:cs typeface="Calibri" panose="020F0502020204030204" pitchFamily="34" charset="0"/>
              </a:rPr>
              <a:t>What do I make of all this?</a:t>
            </a:r>
            <a:r>
              <a:rPr lang="en-US" sz="2000" b="1" dirty="0">
                <a:solidFill>
                  <a:srgbClr val="FFC000"/>
                </a:solidFill>
                <a:latin typeface="Calibri" panose="020F0502020204030204" pitchFamily="34" charset="0"/>
                <a:cs typeface="Calibri" panose="020F0502020204030204" pitchFamily="34" charset="0"/>
              </a:rPr>
              <a:t> </a:t>
            </a:r>
          </a:p>
          <a:p>
            <a:endParaRPr lang="en-US" sz="2200" b="1" dirty="0">
              <a:latin typeface="Calibri" panose="020F0502020204030204" pitchFamily="34" charset="0"/>
              <a:cs typeface="Calibri" panose="020F0502020204030204" pitchFamily="34" charset="0"/>
            </a:endParaRPr>
          </a:p>
          <a:p>
            <a:endParaRPr lang="en-US" sz="2200" b="1" dirty="0">
              <a:latin typeface="Calibri" panose="020F0502020204030204" pitchFamily="34" charset="0"/>
              <a:cs typeface="Calibri" panose="020F0502020204030204" pitchFamily="34" charset="0"/>
            </a:endParaRPr>
          </a:p>
          <a:p>
            <a:pPr algn="ctr"/>
            <a:r>
              <a:rPr lang="en-US" sz="2400" b="1" dirty="0">
                <a:latin typeface="Calibri" panose="020F0502020204030204" pitchFamily="34" charset="0"/>
                <a:cs typeface="Calibri" panose="020F0502020204030204" pitchFamily="34" charset="0"/>
              </a:rPr>
              <a:t>Love is, and is to be, the way of life for us</a:t>
            </a:r>
          </a:p>
          <a:p>
            <a:pPr algn="ctr"/>
            <a:endParaRPr lang="en-US" sz="2400" b="1" dirty="0">
              <a:latin typeface="Calibri" panose="020F0502020204030204" pitchFamily="34" charset="0"/>
              <a:cs typeface="Calibri" panose="020F0502020204030204" pitchFamily="34" charset="0"/>
            </a:endParaRPr>
          </a:p>
          <a:p>
            <a:pPr algn="ctr"/>
            <a:r>
              <a:rPr lang="en-US" sz="2400" b="1" dirty="0">
                <a:latin typeface="Calibri" panose="020F0502020204030204" pitchFamily="34" charset="0"/>
                <a:cs typeface="Calibri" panose="020F0502020204030204" pitchFamily="34" charset="0"/>
              </a:rPr>
              <a:t>Humble servant-love is to characterize the exercise of all spiritual gifts</a:t>
            </a:r>
          </a:p>
          <a:p>
            <a:pPr algn="ctr"/>
            <a:endParaRPr lang="en-US" sz="2200" b="1" dirty="0">
              <a:latin typeface="Calibri" panose="020F0502020204030204" pitchFamily="34" charset="0"/>
              <a:cs typeface="Calibri" panose="020F050202020403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85140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8F2489-D7CB-D644-8E9D-4B2BF7B22FAB}"/>
              </a:ext>
            </a:extLst>
          </p:cNvPr>
          <p:cNvSpPr/>
          <p:nvPr/>
        </p:nvSpPr>
        <p:spPr>
          <a:xfrm>
            <a:off x="524109" y="807094"/>
            <a:ext cx="10705170" cy="3016210"/>
          </a:xfrm>
          <a:prstGeom prst="rect">
            <a:avLst/>
          </a:prstGeom>
        </p:spPr>
        <p:txBody>
          <a:bodyPr wrap="square">
            <a:spAutoFit/>
          </a:bodyPr>
          <a:lstStyle/>
          <a:p>
            <a:pPr marR="1371600" algn="ctr"/>
            <a:r>
              <a:rPr lang="en-US"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600" b="1" i="1" dirty="0">
                <a:solidFill>
                  <a:srgbClr val="FFC000"/>
                </a:solidFill>
                <a:latin typeface="Calibri" panose="020F0502020204030204" pitchFamily="34" charset="0"/>
                <a:ea typeface="Calibri" panose="020F0502020204030204" pitchFamily="34" charset="0"/>
                <a:cs typeface="Calibri" panose="020F0502020204030204" pitchFamily="34" charset="0"/>
              </a:rPr>
              <a:t>What is love?</a:t>
            </a:r>
            <a:r>
              <a:rPr lang="en-US" b="1" i="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b="1" i="1" dirty="0">
                <a:solidFill>
                  <a:schemeClr val="tx2"/>
                </a:solidFill>
                <a:latin typeface="Calibri" panose="020F0502020204030204" pitchFamily="34" charset="0"/>
                <a:ea typeface="Calibri" panose="020F0502020204030204" pitchFamily="34" charset="0"/>
                <a:cs typeface="Calibri" panose="020F0502020204030204" pitchFamily="34" charset="0"/>
              </a:rPr>
              <a:t>   </a:t>
            </a:r>
          </a:p>
          <a:p>
            <a:pPr marR="1371600" algn="ctr"/>
            <a:r>
              <a:rPr lang="en-US" b="1" i="1" dirty="0">
                <a:solidFill>
                  <a:schemeClr val="tx2"/>
                </a:solidFill>
                <a:latin typeface="Calibri" panose="020F0502020204030204" pitchFamily="34" charset="0"/>
                <a:ea typeface="Calibri" panose="020F0502020204030204" pitchFamily="34" charset="0"/>
                <a:cs typeface="Calibri" panose="020F0502020204030204" pitchFamily="34" charset="0"/>
              </a:rPr>
              <a:t>				         (think of a mother’s love)</a:t>
            </a:r>
            <a:r>
              <a:rPr lang="en-US" b="1" i="1" dirty="0">
                <a:solidFill>
                  <a:srgbClr val="FF0000"/>
                </a:solidFill>
                <a:latin typeface="Calibri" panose="020F0502020204030204" pitchFamily="34" charset="0"/>
                <a:ea typeface="Calibri" panose="020F0502020204030204" pitchFamily="34" charset="0"/>
                <a:cs typeface="Calibri" panose="020F0502020204030204" pitchFamily="34" charset="0"/>
              </a:rPr>
              <a:t>								</a:t>
            </a:r>
          </a:p>
          <a:p>
            <a:pPr marR="1371600" algn="ctr"/>
            <a:r>
              <a:rPr lang="en-US" b="1" i="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1371600"/>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b="1" i="1" dirty="0">
                <a:latin typeface="Calibri" panose="020F0502020204030204" pitchFamily="34" charset="0"/>
                <a:ea typeface="Calibri" panose="020F0502020204030204" pitchFamily="34" charset="0"/>
                <a:cs typeface="Calibri" panose="020F0502020204030204" pitchFamily="34" charset="0"/>
              </a:rPr>
              <a:t>LOVE IS .. </a:t>
            </a:r>
            <a:r>
              <a:rPr lang="en-US" sz="22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AFFECTION</a:t>
            </a:r>
            <a:r>
              <a:rPr lang="en-US" sz="2200" b="1" i="1" dirty="0">
                <a:solidFill>
                  <a:srgbClr val="538135"/>
                </a:solidFill>
                <a:latin typeface="Calibri" panose="020F0502020204030204" pitchFamily="34" charset="0"/>
                <a:ea typeface="Calibri" panose="020F0502020204030204" pitchFamily="34" charset="0"/>
                <a:cs typeface="Calibri" panose="020F0502020204030204" pitchFamily="34" charset="0"/>
              </a:rPr>
              <a:t> </a:t>
            </a:r>
            <a:r>
              <a:rPr lang="en-US" sz="2200" b="1" i="1" dirty="0">
                <a:latin typeface="Calibri" panose="020F0502020204030204" pitchFamily="34" charset="0"/>
                <a:ea typeface="Calibri" panose="020F0502020204030204" pitchFamily="34" charset="0"/>
                <a:cs typeface="Calibri" panose="020F0502020204030204" pitchFamily="34" charset="0"/>
              </a:rPr>
              <a:t>.. </a:t>
            </a:r>
            <a:r>
              <a:rPr lang="en-US" sz="22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CORRECTION</a:t>
            </a:r>
            <a:r>
              <a:rPr lang="en-US" sz="2200" b="1" i="1" dirty="0">
                <a:solidFill>
                  <a:srgbClr val="538135"/>
                </a:solidFill>
                <a:latin typeface="Calibri" panose="020F0502020204030204" pitchFamily="34" charset="0"/>
                <a:ea typeface="Calibri" panose="020F0502020204030204" pitchFamily="34" charset="0"/>
                <a:cs typeface="Calibri" panose="020F0502020204030204" pitchFamily="34" charset="0"/>
              </a:rPr>
              <a:t> </a:t>
            </a:r>
            <a:r>
              <a:rPr lang="en-US" sz="2200" b="1" i="1" dirty="0">
                <a:latin typeface="Calibri" panose="020F0502020204030204" pitchFamily="34" charset="0"/>
                <a:ea typeface="Calibri" panose="020F0502020204030204" pitchFamily="34" charset="0"/>
                <a:cs typeface="Calibri" panose="020F0502020204030204" pitchFamily="34" charset="0"/>
              </a:rPr>
              <a:t>.. and </a:t>
            </a:r>
            <a:r>
              <a:rPr lang="en-US" sz="22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SACRIFICE</a:t>
            </a:r>
            <a:r>
              <a:rPr lang="en-US" sz="2200" dirty="0">
                <a:solidFill>
                  <a:srgbClr val="538135"/>
                </a:solidFill>
                <a:latin typeface="Calibri" panose="020F0502020204030204" pitchFamily="34" charset="0"/>
                <a:ea typeface="Calibri" panose="020F0502020204030204" pitchFamily="34" charset="0"/>
                <a:cs typeface="Calibri" panose="020F0502020204030204" pitchFamily="34" charset="0"/>
              </a:rPr>
              <a:t> </a:t>
            </a:r>
            <a:r>
              <a:rPr lang="en-US" sz="2200" dirty="0">
                <a:latin typeface="Calibri" panose="020F0502020204030204" pitchFamily="34" charset="0"/>
                <a:ea typeface="Calibri" panose="020F0502020204030204" pitchFamily="34" charset="0"/>
                <a:cs typeface="Calibri" panose="020F0502020204030204" pitchFamily="34"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R="1371600"/>
            <a:r>
              <a:rPr lang="en-US" sz="2200" dirty="0">
                <a:latin typeface="Calibri" panose="020F0502020204030204" pitchFamily="34" charset="0"/>
                <a:ea typeface="Calibri" panose="020F0502020204030204" pitchFamily="34" charset="0"/>
                <a:cs typeface="Calibri" panose="020F0502020204030204" pitchFamily="34" charset="0"/>
              </a:rPr>
              <a:t>		    </a:t>
            </a:r>
            <a:r>
              <a:rPr lang="en-US" sz="2200" b="1" i="1" dirty="0">
                <a:latin typeface="Calibri" panose="020F0502020204030204" pitchFamily="34" charset="0"/>
                <a:ea typeface="Calibri" panose="020F0502020204030204" pitchFamily="34" charset="0"/>
                <a:cs typeface="Calibri" panose="020F0502020204030204" pitchFamily="34" charset="0"/>
              </a:rPr>
              <a:t>ALL WITH A </a:t>
            </a:r>
            <a:r>
              <a:rPr lang="en-US" sz="2200" b="1" i="1" dirty="0">
                <a:solidFill>
                  <a:schemeClr val="accent1"/>
                </a:solidFill>
                <a:latin typeface="Calibri" panose="020F0502020204030204" pitchFamily="34" charset="0"/>
                <a:ea typeface="Calibri" panose="020F0502020204030204" pitchFamily="34" charset="0"/>
                <a:cs typeface="Calibri" panose="020F0502020204030204" pitchFamily="34" charset="0"/>
              </a:rPr>
              <a:t>PURPOSE</a:t>
            </a:r>
            <a:r>
              <a:rPr lang="en-US" sz="2200" b="1" i="1" dirty="0">
                <a:solidFill>
                  <a:schemeClr val="tx2"/>
                </a:solidFill>
                <a:latin typeface="Calibri" panose="020F0502020204030204" pitchFamily="34" charset="0"/>
                <a:ea typeface="Calibri" panose="020F0502020204030204" pitchFamily="34" charset="0"/>
                <a:cs typeface="Calibri" panose="020F0502020204030204" pitchFamily="34" charset="0"/>
              </a:rPr>
              <a:t>:</a:t>
            </a:r>
            <a:endParaRPr lang="en-US" sz="22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1097280" marR="1371600" indent="274320">
              <a:spcBef>
                <a:spcPts val="0"/>
              </a:spcBef>
              <a:spcAft>
                <a:spcPts val="0"/>
              </a:spcAft>
            </a:pPr>
            <a:r>
              <a:rPr lang="en-US" sz="2200" b="1" i="1" dirty="0">
                <a:latin typeface="Calibri" panose="020F0502020204030204" pitchFamily="34" charset="0"/>
                <a:ea typeface="Calibri" panose="020F0502020204030204" pitchFamily="34" charset="0"/>
                <a:cs typeface="Calibri" panose="020F0502020204030204" pitchFamily="34" charset="0"/>
              </a:rPr>
              <a:t>		</a:t>
            </a:r>
            <a:r>
              <a:rPr lang="en-US" sz="2200" b="1" i="1" u="sng" dirty="0">
                <a:latin typeface="Calibri" panose="020F0502020204030204" pitchFamily="34" charset="0"/>
                <a:ea typeface="Calibri" panose="020F0502020204030204" pitchFamily="34" charset="0"/>
                <a:cs typeface="Calibri" panose="020F0502020204030204" pitchFamily="34" charset="0"/>
              </a:rPr>
              <a:t>to</a:t>
            </a:r>
            <a:r>
              <a:rPr lang="en-US" sz="2200" b="1" i="1" dirty="0">
                <a:latin typeface="Calibri" panose="020F0502020204030204" pitchFamily="34" charset="0"/>
                <a:ea typeface="Calibri" panose="020F0502020204030204" pitchFamily="34" charset="0"/>
                <a:cs typeface="Calibri" panose="020F0502020204030204" pitchFamily="34" charset="0"/>
              </a:rPr>
              <a:t> HELP SOMEONE GROW to MATURITY (in Christ)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1097280" marR="1371600" indent="274320">
              <a:spcBef>
                <a:spcPts val="0"/>
              </a:spcBef>
              <a:spcAft>
                <a:spcPts val="0"/>
              </a:spcAft>
            </a:pPr>
            <a:r>
              <a:rPr lang="en-US" sz="2200" b="1" i="1" dirty="0">
                <a:latin typeface="Calibri" panose="020F0502020204030204" pitchFamily="34" charset="0"/>
                <a:ea typeface="Calibri" panose="020F0502020204030204" pitchFamily="34" charset="0"/>
                <a:cs typeface="Calibri" panose="020F0502020204030204" pitchFamily="34" charset="0"/>
              </a:rPr>
              <a:t>		</a:t>
            </a:r>
            <a:r>
              <a:rPr lang="en-US" sz="2200" b="1" i="1" u="sng" dirty="0">
                <a:latin typeface="Calibri" panose="020F0502020204030204" pitchFamily="34" charset="0"/>
                <a:ea typeface="Calibri" panose="020F0502020204030204" pitchFamily="34" charset="0"/>
                <a:cs typeface="Calibri" panose="020F0502020204030204" pitchFamily="34" charset="0"/>
              </a:rPr>
              <a:t>to</a:t>
            </a:r>
            <a:r>
              <a:rPr lang="en-US" sz="2200" b="1" i="1" dirty="0">
                <a:latin typeface="Calibri" panose="020F0502020204030204" pitchFamily="34" charset="0"/>
                <a:ea typeface="Calibri" panose="020F0502020204030204" pitchFamily="34" charset="0"/>
                <a:cs typeface="Calibri" panose="020F0502020204030204" pitchFamily="34" charset="0"/>
              </a:rPr>
              <a:t> HELP SOMEONE GO </a:t>
            </a:r>
            <a:r>
              <a:rPr lang="en-US" sz="2200" b="1" i="1" u="sng" dirty="0">
                <a:latin typeface="Calibri" panose="020F0502020204030204" pitchFamily="34" charset="0"/>
                <a:ea typeface="Calibri" panose="020F0502020204030204" pitchFamily="34" charset="0"/>
                <a:cs typeface="Calibri" panose="020F0502020204030204" pitchFamily="34" charset="0"/>
              </a:rPr>
              <a:t>from</a:t>
            </a:r>
            <a:r>
              <a:rPr lang="en-US" sz="2200" b="1" i="1" dirty="0">
                <a:latin typeface="Calibri" panose="020F0502020204030204" pitchFamily="34" charset="0"/>
                <a:ea typeface="Calibri" panose="020F0502020204030204" pitchFamily="34" charset="0"/>
                <a:cs typeface="Calibri" panose="020F0502020204030204" pitchFamily="34" charset="0"/>
              </a:rPr>
              <a:t> .. DEPENDENCE (on mom)</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1097280" marR="1371600" indent="274320">
              <a:spcBef>
                <a:spcPts val="0"/>
              </a:spcBef>
              <a:spcAft>
                <a:spcPts val="0"/>
              </a:spcAft>
            </a:pPr>
            <a:r>
              <a:rPr lang="en-US" sz="2200" b="1" i="1" dirty="0">
                <a:latin typeface="Calibri" panose="020F0502020204030204" pitchFamily="34" charset="0"/>
                <a:ea typeface="Calibri" panose="020F0502020204030204" pitchFamily="34" charset="0"/>
                <a:cs typeface="Calibri" panose="020F0502020204030204" pitchFamily="34" charset="0"/>
              </a:rPr>
              <a:t>				                 </a:t>
            </a:r>
            <a:r>
              <a:rPr lang="en-US" sz="2200" b="1" i="1" u="sng" dirty="0">
                <a:latin typeface="Calibri" panose="020F0502020204030204" pitchFamily="34" charset="0"/>
                <a:ea typeface="Calibri" panose="020F0502020204030204" pitchFamily="34" charset="0"/>
                <a:cs typeface="Calibri" panose="020F0502020204030204" pitchFamily="34" charset="0"/>
              </a:rPr>
              <a:t>to</a:t>
            </a:r>
            <a:r>
              <a:rPr lang="en-US" sz="2200" b="1" i="1" dirty="0">
                <a:latin typeface="Calibri" panose="020F0502020204030204" pitchFamily="34" charset="0"/>
                <a:ea typeface="Calibri" panose="020F0502020204030204" pitchFamily="34" charset="0"/>
                <a:cs typeface="Calibri" panose="020F0502020204030204" pitchFamily="34" charset="0"/>
              </a:rPr>
              <a:t> .. DEPENDENCE on GOD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039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7FB7767-03FA-FB4A-BDCF-ABEBA13254E7}"/>
              </a:ext>
            </a:extLst>
          </p:cNvPr>
          <p:cNvSpPr txBox="1">
            <a:spLocks/>
          </p:cNvSpPr>
          <p:nvPr/>
        </p:nvSpPr>
        <p:spPr>
          <a:xfrm>
            <a:off x="698809" y="579864"/>
            <a:ext cx="10720039" cy="2631688"/>
          </a:xfrm>
          <a:prstGeom prst="rect">
            <a:avLst/>
          </a:prstGeom>
        </p:spPr>
        <p:txBody>
          <a:bodyPr>
            <a:norm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pPr algn="ctr"/>
            <a:r>
              <a:rPr lang="en-US" sz="3600" dirty="0">
                <a:solidFill>
                  <a:srgbClr val="FFC000"/>
                </a:solidFill>
                <a:latin typeface="Calibri" panose="020F0502020204030204" pitchFamily="34" charset="0"/>
                <a:cs typeface="Calibri" panose="020F0502020204030204" pitchFamily="34" charset="0"/>
              </a:rPr>
              <a:t>Grace Evangelical Society</a:t>
            </a:r>
            <a:br>
              <a:rPr lang="en-US" sz="3600" dirty="0">
                <a:solidFill>
                  <a:srgbClr val="FFC000"/>
                </a:solidFill>
                <a:latin typeface="Calibri" panose="020F0502020204030204" pitchFamily="34" charset="0"/>
                <a:cs typeface="Calibri" panose="020F0502020204030204" pitchFamily="34" charset="0"/>
              </a:rPr>
            </a:br>
            <a:r>
              <a:rPr lang="en-US" sz="3600" dirty="0">
                <a:solidFill>
                  <a:srgbClr val="FFC000"/>
                </a:solidFill>
                <a:latin typeface="Calibri" panose="020F0502020204030204" pitchFamily="34" charset="0"/>
                <a:cs typeface="Calibri" panose="020F0502020204030204" pitchFamily="34" charset="0"/>
              </a:rPr>
              <a:t>Annual Conference</a:t>
            </a:r>
            <a:br>
              <a:rPr lang="en-US" sz="3600" dirty="0">
                <a:latin typeface="Calibri" panose="020F0502020204030204" pitchFamily="34" charset="0"/>
                <a:cs typeface="Calibri" panose="020F0502020204030204" pitchFamily="34" charset="0"/>
              </a:rPr>
            </a:br>
            <a:br>
              <a:rPr lang="en-US" sz="1200" dirty="0">
                <a:latin typeface="Calibri" panose="020F0502020204030204" pitchFamily="34" charset="0"/>
                <a:cs typeface="Calibri" panose="020F0502020204030204" pitchFamily="34" charset="0"/>
              </a:rPr>
            </a:br>
            <a:r>
              <a:rPr lang="en-US" sz="2200" dirty="0">
                <a:solidFill>
                  <a:schemeClr val="tx1"/>
                </a:solidFill>
                <a:latin typeface="Calibri" panose="020F0502020204030204" pitchFamily="34" charset="0"/>
                <a:cs typeface="Calibri" panose="020F0502020204030204" pitchFamily="34" charset="0"/>
              </a:rPr>
              <a:t>May 20-23, 2019</a:t>
            </a:r>
            <a:br>
              <a:rPr lang="en-US" dirty="0"/>
            </a:br>
            <a:endParaRPr lang="en-US" dirty="0"/>
          </a:p>
        </p:txBody>
      </p:sp>
      <p:sp>
        <p:nvSpPr>
          <p:cNvPr id="4" name="Subtitle 2">
            <a:extLst>
              <a:ext uri="{FF2B5EF4-FFF2-40B4-BE49-F238E27FC236}">
                <a16:creationId xmlns:a16="http://schemas.microsoft.com/office/drawing/2014/main" id="{8D909445-F82B-944E-9195-D476C9F28C96}"/>
              </a:ext>
            </a:extLst>
          </p:cNvPr>
          <p:cNvSpPr txBox="1">
            <a:spLocks/>
          </p:cNvSpPr>
          <p:nvPr/>
        </p:nvSpPr>
        <p:spPr>
          <a:xfrm>
            <a:off x="791737" y="2308302"/>
            <a:ext cx="10627111" cy="3657600"/>
          </a:xfrm>
          <a:prstGeom prst="rect">
            <a:avLst/>
          </a:prstGeom>
        </p:spPr>
        <p:txBody>
          <a:bodyPr>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endParaRPr lang="en-US" dirty="0"/>
          </a:p>
          <a:p>
            <a:pPr marL="0" indent="0" algn="ctr">
              <a:buNone/>
            </a:pPr>
            <a:r>
              <a:rPr lang="en-US" sz="2800" dirty="0">
                <a:latin typeface="Calibri" panose="020F0502020204030204" pitchFamily="34" charset="0"/>
                <a:cs typeface="Calibri" panose="020F0502020204030204" pitchFamily="34" charset="0"/>
              </a:rPr>
              <a:t>PLENARY SESSION 7</a:t>
            </a:r>
            <a:endParaRPr lang="en-US" sz="800" dirty="0">
              <a:latin typeface="Calibri" panose="020F0502020204030204" pitchFamily="34" charset="0"/>
              <a:cs typeface="Calibri" panose="020F0502020204030204" pitchFamily="34" charset="0"/>
            </a:endParaRPr>
          </a:p>
          <a:p>
            <a:pPr marL="0" indent="0" algn="ctr">
              <a:buNone/>
            </a:pPr>
            <a:r>
              <a:rPr lang="en-US" sz="2800" b="1" dirty="0">
                <a:solidFill>
                  <a:schemeClr val="accent1"/>
                </a:solidFill>
                <a:latin typeface="Calibri" panose="020F0502020204030204" pitchFamily="34" charset="0"/>
                <a:cs typeface="Calibri" panose="020F0502020204030204" pitchFamily="34" charset="0"/>
              </a:rPr>
              <a:t>“Spiritual Gifts:  The Ultimate WHY”</a:t>
            </a:r>
          </a:p>
          <a:p>
            <a:pPr marL="0" indent="0" algn="ctr">
              <a:buNone/>
            </a:pPr>
            <a:r>
              <a:rPr lang="en-US" sz="2800" b="1" dirty="0">
                <a:solidFill>
                  <a:schemeClr val="accent1"/>
                </a:solidFill>
                <a:latin typeface="Calibri" panose="020F0502020204030204" pitchFamily="34" charset="0"/>
                <a:cs typeface="Calibri" panose="020F0502020204030204" pitchFamily="34" charset="0"/>
              </a:rPr>
              <a:t>Ephesians 4:7-16</a:t>
            </a:r>
            <a:endParaRPr lang="en-US" sz="2800" dirty="0">
              <a:solidFill>
                <a:schemeClr val="accent1"/>
              </a:solidFill>
              <a:latin typeface="Calibri" panose="020F0502020204030204" pitchFamily="34" charset="0"/>
              <a:cs typeface="Calibri" panose="020F0502020204030204" pitchFamily="34" charset="0"/>
            </a:endParaRPr>
          </a:p>
          <a:p>
            <a:pPr marL="0" indent="0" algn="ctr">
              <a:buNone/>
            </a:pPr>
            <a:endParaRPr lang="en-US" dirty="0">
              <a:latin typeface="Calibri" panose="020F0502020204030204" pitchFamily="34" charset="0"/>
              <a:cs typeface="Calibri" panose="020F0502020204030204" pitchFamily="34" charset="0"/>
            </a:endParaRPr>
          </a:p>
          <a:p>
            <a:pPr marL="0" indent="0" algn="ctr">
              <a:buNone/>
            </a:pPr>
            <a:r>
              <a:rPr lang="en-US" dirty="0">
                <a:latin typeface="Calibri" panose="020F0502020204030204" pitchFamily="34" charset="0"/>
                <a:cs typeface="Calibri" panose="020F0502020204030204" pitchFamily="34" charset="0"/>
              </a:rPr>
              <a:t>Steve Thurman</a:t>
            </a:r>
          </a:p>
          <a:p>
            <a:endParaRPr lang="en-US" dirty="0"/>
          </a:p>
        </p:txBody>
      </p:sp>
    </p:spTree>
    <p:extLst>
      <p:ext uri="{BB962C8B-B14F-4D97-AF65-F5344CB8AC3E}">
        <p14:creationId xmlns:p14="http://schemas.microsoft.com/office/powerpoint/2010/main" val="312072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8D909445-F82B-944E-9195-D476C9F28C96}"/>
              </a:ext>
            </a:extLst>
          </p:cNvPr>
          <p:cNvSpPr txBox="1">
            <a:spLocks/>
          </p:cNvSpPr>
          <p:nvPr/>
        </p:nvSpPr>
        <p:spPr>
          <a:xfrm>
            <a:off x="100361" y="234176"/>
            <a:ext cx="11976410" cy="6423101"/>
          </a:xfrm>
          <a:prstGeom prst="rect">
            <a:avLst/>
          </a:prstGeom>
        </p:spPr>
        <p:txBody>
          <a:bodyPr>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marL="0" indent="0" algn="ctr">
              <a:lnSpc>
                <a:spcPct val="100000"/>
              </a:lnSpc>
              <a:spcBef>
                <a:spcPts val="0"/>
              </a:spcBef>
              <a:buNone/>
            </a:pPr>
            <a:r>
              <a:rPr lang="en-US" b="1" dirty="0">
                <a:latin typeface="Calibri" panose="020F0502020204030204" pitchFamily="34" charset="0"/>
                <a:cs typeface="Calibri" panose="020F0502020204030204" pitchFamily="34" charset="0"/>
              </a:rPr>
              <a:t>The Gift of Apostleship has Ceased</a:t>
            </a:r>
          </a:p>
          <a:p>
            <a:pPr marL="0" indent="0" algn="ctr">
              <a:lnSpc>
                <a:spcPct val="100000"/>
              </a:lnSpc>
              <a:spcBef>
                <a:spcPts val="0"/>
              </a:spcBef>
              <a:buNone/>
            </a:pPr>
            <a:r>
              <a:rPr lang="en-US" sz="1000" b="1" dirty="0">
                <a:solidFill>
                  <a:schemeClr val="accent1"/>
                </a:solidFill>
                <a:latin typeface="Calibri" panose="020F0502020204030204" pitchFamily="34" charset="0"/>
                <a:cs typeface="Calibri" panose="020F0502020204030204" pitchFamily="34" charset="0"/>
              </a:rPr>
              <a:t> </a:t>
            </a:r>
            <a:endParaRPr lang="en-US" sz="1000" b="1" dirty="0">
              <a:solidFill>
                <a:srgbClr val="FF0000"/>
              </a:solidFill>
              <a:latin typeface="Calibri" panose="020F0502020204030204" pitchFamily="34" charset="0"/>
              <a:cs typeface="Calibri" panose="020F0502020204030204" pitchFamily="34" charset="0"/>
            </a:endParaRPr>
          </a:p>
          <a:p>
            <a:pPr marL="0" indent="0" algn="ctr">
              <a:lnSpc>
                <a:spcPct val="100000"/>
              </a:lnSpc>
              <a:spcBef>
                <a:spcPts val="0"/>
              </a:spcBef>
              <a:buNone/>
            </a:pPr>
            <a:endParaRPr lang="en-US" sz="800" dirty="0">
              <a:latin typeface="Calibri" panose="020F0502020204030204" pitchFamily="34" charset="0"/>
              <a:cs typeface="Calibri" panose="020F0502020204030204" pitchFamily="34" charset="0"/>
            </a:endParaRPr>
          </a:p>
          <a:p>
            <a:pPr marL="0" indent="0">
              <a:lnSpc>
                <a:spcPct val="100000"/>
              </a:lnSpc>
              <a:spcBef>
                <a:spcPts val="0"/>
              </a:spcBef>
              <a:buNone/>
            </a:pPr>
            <a:r>
              <a:rPr lang="en-US" sz="1800" b="1" dirty="0">
                <a:solidFill>
                  <a:schemeClr val="accent1"/>
                </a:solidFill>
                <a:latin typeface="Calibri" panose="020F0502020204030204" pitchFamily="34" charset="0"/>
                <a:cs typeface="Calibri" panose="020F0502020204030204" pitchFamily="34" charset="0"/>
              </a:rPr>
              <a:t>1</a:t>
            </a:r>
            <a:r>
              <a:rPr lang="en-US" sz="1800" dirty="0">
                <a:solidFill>
                  <a:schemeClr val="accent1"/>
                </a:solidFill>
                <a:latin typeface="Calibri" panose="020F0502020204030204" pitchFamily="34" charset="0"/>
                <a:cs typeface="Calibri" panose="020F0502020204030204" pitchFamily="34" charset="0"/>
              </a:rPr>
              <a:t>.     </a:t>
            </a:r>
            <a:r>
              <a:rPr lang="en-US" sz="1800" b="1" dirty="0">
                <a:solidFill>
                  <a:schemeClr val="accent1"/>
                </a:solidFill>
                <a:latin typeface="Calibri" panose="020F0502020204030204" pitchFamily="34" charset="0"/>
                <a:cs typeface="Calibri" panose="020F0502020204030204" pitchFamily="34" charset="0"/>
              </a:rPr>
              <a:t>they were personally chosen by God for this (apostolic) ministry</a:t>
            </a:r>
          </a:p>
          <a:p>
            <a:pPr marL="0" indent="0">
              <a:lnSpc>
                <a:spcPct val="100000"/>
              </a:lnSpc>
              <a:spcBef>
                <a:spcPts val="0"/>
              </a:spcBef>
              <a:buNone/>
            </a:pPr>
            <a:r>
              <a:rPr lang="en-US" sz="1800" dirty="0">
                <a:latin typeface="Calibri" panose="020F0502020204030204" pitchFamily="34" charset="0"/>
                <a:cs typeface="Calibri" panose="020F0502020204030204" pitchFamily="34" charset="0"/>
              </a:rPr>
              <a:t>	Paul says he “was called to be an apostle of Jesus Christ through the will of God” (</a:t>
            </a:r>
            <a:r>
              <a:rPr lang="en-US" sz="1800" b="1" dirty="0">
                <a:solidFill>
                  <a:srgbClr val="FFC000"/>
                </a:solidFill>
                <a:latin typeface="Calibri" panose="020F0502020204030204" pitchFamily="34" charset="0"/>
                <a:cs typeface="Calibri" panose="020F0502020204030204" pitchFamily="34" charset="0"/>
              </a:rPr>
              <a:t>1 </a:t>
            </a:r>
            <a:r>
              <a:rPr lang="en-US" sz="1800" b="1" dirty="0" err="1">
                <a:solidFill>
                  <a:srgbClr val="FFC000"/>
                </a:solidFill>
                <a:latin typeface="Calibri" panose="020F0502020204030204" pitchFamily="34" charset="0"/>
                <a:cs typeface="Calibri" panose="020F0502020204030204" pitchFamily="34" charset="0"/>
              </a:rPr>
              <a:t>Cor</a:t>
            </a:r>
            <a:r>
              <a:rPr lang="en-US" sz="1800" b="1" dirty="0">
                <a:solidFill>
                  <a:srgbClr val="FFC000"/>
                </a:solidFill>
                <a:latin typeface="Calibri" panose="020F0502020204030204" pitchFamily="34" charset="0"/>
                <a:cs typeface="Calibri" panose="020F0502020204030204" pitchFamily="34" charset="0"/>
              </a:rPr>
              <a:t> 1:1</a:t>
            </a:r>
            <a:r>
              <a:rPr lang="en-US" sz="1800" dirty="0">
                <a:latin typeface="Calibri" panose="020F0502020204030204" pitchFamily="34" charset="0"/>
                <a:cs typeface="Calibri" panose="020F0502020204030204" pitchFamily="34" charset="0"/>
              </a:rPr>
              <a:t>)</a:t>
            </a:r>
          </a:p>
          <a:p>
            <a:pPr marL="0" indent="0">
              <a:lnSpc>
                <a:spcPct val="100000"/>
              </a:lnSpc>
              <a:spcBef>
                <a:spcPts val="0"/>
              </a:spcBef>
              <a:buNone/>
            </a:pPr>
            <a:endParaRPr lang="en-US" sz="1800" dirty="0">
              <a:latin typeface="Calibri" panose="020F0502020204030204" pitchFamily="34" charset="0"/>
              <a:cs typeface="Calibri" panose="020F0502020204030204" pitchFamily="34" charset="0"/>
            </a:endParaRPr>
          </a:p>
          <a:p>
            <a:pPr marL="457200" indent="-457200">
              <a:lnSpc>
                <a:spcPct val="100000"/>
              </a:lnSpc>
              <a:spcBef>
                <a:spcPts val="0"/>
              </a:spcBef>
              <a:buAutoNum type="arabicPeriod" startAt="2"/>
            </a:pPr>
            <a:r>
              <a:rPr lang="en-US" sz="1800" b="1" dirty="0">
                <a:solidFill>
                  <a:schemeClr val="accent1"/>
                </a:solidFill>
                <a:latin typeface="Calibri" panose="020F0502020204030204" pitchFamily="34" charset="0"/>
                <a:cs typeface="Calibri" panose="020F0502020204030204" pitchFamily="34" charset="0"/>
              </a:rPr>
              <a:t>they were chosen by God and appointed by Jesus Christ</a:t>
            </a:r>
          </a:p>
          <a:p>
            <a:pPr marL="0" indent="0">
              <a:lnSpc>
                <a:spcPct val="100000"/>
              </a:lnSpc>
              <a:spcBef>
                <a:spcPts val="0"/>
              </a:spcBef>
              <a:buNone/>
            </a:pPr>
            <a:r>
              <a:rPr lang="en-US" sz="1800" dirty="0">
                <a:latin typeface="Calibri" panose="020F0502020204030204" pitchFamily="34" charset="0"/>
                <a:cs typeface="Calibri" panose="020F0502020204030204" pitchFamily="34" charset="0"/>
              </a:rPr>
              <a:t>	“You did not choose Me, but I chose you and appointed you …”  (</a:t>
            </a:r>
            <a:r>
              <a:rPr lang="en-US" sz="1800" b="1" dirty="0">
                <a:solidFill>
                  <a:srgbClr val="FFC000"/>
                </a:solidFill>
                <a:latin typeface="Calibri" panose="020F0502020204030204" pitchFamily="34" charset="0"/>
                <a:cs typeface="Calibri" panose="020F0502020204030204" pitchFamily="34" charset="0"/>
              </a:rPr>
              <a:t>John 15:16</a:t>
            </a:r>
            <a:r>
              <a:rPr lang="en-US" sz="1800" dirty="0">
                <a:latin typeface="Calibri" panose="020F0502020204030204" pitchFamily="34" charset="0"/>
                <a:cs typeface="Calibri" panose="020F0502020204030204" pitchFamily="34" charset="0"/>
              </a:rPr>
              <a:t>)</a:t>
            </a:r>
          </a:p>
          <a:p>
            <a:pPr marL="0" indent="0">
              <a:lnSpc>
                <a:spcPct val="100000"/>
              </a:lnSpc>
              <a:spcBef>
                <a:spcPts val="0"/>
              </a:spcBef>
              <a:buNone/>
            </a:pPr>
            <a:endParaRPr lang="en-US" sz="1800" dirty="0">
              <a:latin typeface="Calibri" panose="020F0502020204030204" pitchFamily="34" charset="0"/>
              <a:cs typeface="Calibri" panose="020F0502020204030204" pitchFamily="34" charset="0"/>
            </a:endParaRPr>
          </a:p>
          <a:p>
            <a:pPr marL="457200" indent="-457200">
              <a:lnSpc>
                <a:spcPct val="100000"/>
              </a:lnSpc>
              <a:spcBef>
                <a:spcPts val="0"/>
              </a:spcBef>
              <a:buAutoNum type="arabicPeriod" startAt="3"/>
            </a:pPr>
            <a:r>
              <a:rPr lang="en-US" sz="1800" b="1" dirty="0">
                <a:solidFill>
                  <a:schemeClr val="accent1"/>
                </a:solidFill>
                <a:latin typeface="Calibri" panose="020F0502020204030204" pitchFamily="34" charset="0"/>
                <a:cs typeface="Calibri" panose="020F0502020204030204" pitchFamily="34" charset="0"/>
              </a:rPr>
              <a:t>they were required to have personally seen (and accompanied) Jesus Christ</a:t>
            </a:r>
          </a:p>
          <a:p>
            <a:pPr marL="0" indent="0">
              <a:lnSpc>
                <a:spcPct val="100000"/>
              </a:lnSpc>
              <a:spcBef>
                <a:spcPts val="0"/>
              </a:spcBef>
              <a:buNone/>
            </a:pPr>
            <a:r>
              <a:rPr lang="en-US" sz="1800" dirty="0">
                <a:latin typeface="Calibri" panose="020F0502020204030204" pitchFamily="34" charset="0"/>
                <a:cs typeface="Calibri" panose="020F0502020204030204" pitchFamily="34" charset="0"/>
              </a:rPr>
              <a:t>	“From the baptism of Jesus .. to the day He was taken from us .. witness to resurrection”  (</a:t>
            </a:r>
            <a:r>
              <a:rPr lang="en-US" sz="1800" b="1" dirty="0">
                <a:solidFill>
                  <a:srgbClr val="FFC000"/>
                </a:solidFill>
                <a:latin typeface="Calibri" panose="020F0502020204030204" pitchFamily="34" charset="0"/>
                <a:cs typeface="Calibri" panose="020F0502020204030204" pitchFamily="34" charset="0"/>
              </a:rPr>
              <a:t>Acts 1:21-22</a:t>
            </a:r>
            <a:r>
              <a:rPr lang="en-US" sz="1800" dirty="0">
                <a:latin typeface="Calibri" panose="020F0502020204030204" pitchFamily="34" charset="0"/>
                <a:cs typeface="Calibri" panose="020F0502020204030204" pitchFamily="34" charset="0"/>
              </a:rPr>
              <a:t>)</a:t>
            </a:r>
          </a:p>
          <a:p>
            <a:pPr marL="0" indent="0">
              <a:lnSpc>
                <a:spcPct val="100000"/>
              </a:lnSpc>
              <a:spcBef>
                <a:spcPts val="0"/>
              </a:spcBef>
              <a:buNone/>
            </a:pPr>
            <a:endParaRPr lang="en-US" sz="1800" dirty="0">
              <a:latin typeface="Calibri" panose="020F0502020204030204" pitchFamily="34" charset="0"/>
              <a:cs typeface="Calibri" panose="020F0502020204030204" pitchFamily="34" charset="0"/>
            </a:endParaRPr>
          </a:p>
          <a:p>
            <a:pPr marL="342900" indent="-342900">
              <a:lnSpc>
                <a:spcPct val="100000"/>
              </a:lnSpc>
              <a:spcBef>
                <a:spcPts val="0"/>
              </a:spcBef>
              <a:buAutoNum type="arabicPeriod" startAt="4"/>
            </a:pPr>
            <a:r>
              <a:rPr lang="en-US" sz="1800" b="1" dirty="0">
                <a:solidFill>
                  <a:schemeClr val="accent1"/>
                </a:solidFill>
                <a:latin typeface="Calibri" panose="020F0502020204030204" pitchFamily="34" charset="0"/>
                <a:cs typeface="Calibri" panose="020F0502020204030204" pitchFamily="34" charset="0"/>
              </a:rPr>
              <a:t>  they had a unique relationship with Jesus and unique ministry responsibilities</a:t>
            </a:r>
          </a:p>
          <a:p>
            <a:pPr marL="0" indent="0">
              <a:lnSpc>
                <a:spcPct val="100000"/>
              </a:lnSpc>
              <a:spcBef>
                <a:spcPts val="0"/>
              </a:spcBef>
              <a:buNone/>
            </a:pPr>
            <a:r>
              <a:rPr lang="en-US" sz="1800" dirty="0">
                <a:latin typeface="Calibri" panose="020F0502020204030204" pitchFamily="34" charset="0"/>
                <a:cs typeface="Calibri" panose="020F0502020204030204" pitchFamily="34" charset="0"/>
              </a:rPr>
              <a:t>	“He appointed twelve that they </a:t>
            </a:r>
            <a:r>
              <a:rPr lang="en-US" sz="1800" u="sng" dirty="0">
                <a:latin typeface="Calibri" panose="020F0502020204030204" pitchFamily="34" charset="0"/>
                <a:cs typeface="Calibri" panose="020F0502020204030204" pitchFamily="34" charset="0"/>
              </a:rPr>
              <a:t>might be with Him</a:t>
            </a:r>
            <a:r>
              <a:rPr lang="en-US" sz="1800" dirty="0">
                <a:latin typeface="Calibri" panose="020F0502020204030204" pitchFamily="34" charset="0"/>
                <a:cs typeface="Calibri" panose="020F0502020204030204" pitchFamily="34" charset="0"/>
              </a:rPr>
              <a:t>, that He might send them out to </a:t>
            </a:r>
            <a:r>
              <a:rPr lang="en-US" sz="1800" u="sng" dirty="0">
                <a:latin typeface="Calibri" panose="020F0502020204030204" pitchFamily="34" charset="0"/>
                <a:cs typeface="Calibri" panose="020F0502020204030204" pitchFamily="34" charset="0"/>
              </a:rPr>
              <a:t>preach</a:t>
            </a:r>
            <a:r>
              <a:rPr lang="en-US" sz="1800" dirty="0">
                <a:latin typeface="Calibri" panose="020F0502020204030204" pitchFamily="34" charset="0"/>
                <a:cs typeface="Calibri" panose="020F0502020204030204" pitchFamily="34" charset="0"/>
              </a:rPr>
              <a:t> </a:t>
            </a:r>
          </a:p>
          <a:p>
            <a:pPr marL="0" indent="0">
              <a:lnSpc>
                <a:spcPct val="100000"/>
              </a:lnSpc>
              <a:spcBef>
                <a:spcPts val="0"/>
              </a:spcBef>
              <a:buNone/>
            </a:pPr>
            <a:r>
              <a:rPr lang="en-US" sz="1800" dirty="0">
                <a:latin typeface="Calibri" panose="020F0502020204030204" pitchFamily="34" charset="0"/>
                <a:cs typeface="Calibri" panose="020F0502020204030204" pitchFamily="34" charset="0"/>
              </a:rPr>
              <a:t>	  and to have </a:t>
            </a:r>
            <a:r>
              <a:rPr lang="en-US" sz="1800" u="sng" dirty="0">
                <a:latin typeface="Calibri" panose="020F0502020204030204" pitchFamily="34" charset="0"/>
                <a:cs typeface="Calibri" panose="020F0502020204030204" pitchFamily="34" charset="0"/>
              </a:rPr>
              <a:t>power to heal sicknesses </a:t>
            </a:r>
            <a:r>
              <a:rPr lang="en-US" sz="1800" dirty="0">
                <a:latin typeface="Calibri" panose="020F0502020204030204" pitchFamily="34" charset="0"/>
                <a:cs typeface="Calibri" panose="020F0502020204030204" pitchFamily="34" charset="0"/>
              </a:rPr>
              <a:t>and to </a:t>
            </a:r>
            <a:r>
              <a:rPr lang="en-US" sz="1800" u="sng" dirty="0">
                <a:latin typeface="Calibri" panose="020F0502020204030204" pitchFamily="34" charset="0"/>
                <a:cs typeface="Calibri" panose="020F0502020204030204" pitchFamily="34" charset="0"/>
              </a:rPr>
              <a:t>cast out demons</a:t>
            </a:r>
            <a:r>
              <a:rPr lang="en-US" sz="1800" dirty="0">
                <a:latin typeface="Calibri" panose="020F0502020204030204" pitchFamily="34" charset="0"/>
                <a:cs typeface="Calibri" panose="020F0502020204030204" pitchFamily="34" charset="0"/>
              </a:rPr>
              <a:t>”  (</a:t>
            </a:r>
            <a:r>
              <a:rPr lang="en-US" sz="1800" b="1" dirty="0">
                <a:solidFill>
                  <a:srgbClr val="FFC000"/>
                </a:solidFill>
                <a:latin typeface="Calibri" panose="020F0502020204030204" pitchFamily="34" charset="0"/>
                <a:cs typeface="Calibri" panose="020F0502020204030204" pitchFamily="34" charset="0"/>
              </a:rPr>
              <a:t>Mark 3:14-15</a:t>
            </a:r>
            <a:r>
              <a:rPr lang="en-US" sz="1800" dirty="0">
                <a:latin typeface="Calibri" panose="020F0502020204030204" pitchFamily="34" charset="0"/>
                <a:cs typeface="Calibri" panose="020F0502020204030204" pitchFamily="34" charset="0"/>
              </a:rPr>
              <a:t>)</a:t>
            </a:r>
          </a:p>
          <a:p>
            <a:pPr marL="0" indent="0">
              <a:lnSpc>
                <a:spcPct val="100000"/>
              </a:lnSpc>
              <a:spcBef>
                <a:spcPts val="0"/>
              </a:spcBef>
              <a:buNone/>
            </a:pPr>
            <a:endParaRPr lang="en-US" sz="1800" dirty="0">
              <a:latin typeface="Calibri" panose="020F0502020204030204" pitchFamily="34" charset="0"/>
              <a:cs typeface="Calibri" panose="020F0502020204030204" pitchFamily="34" charset="0"/>
            </a:endParaRPr>
          </a:p>
          <a:p>
            <a:pPr marL="342900" indent="-342900">
              <a:lnSpc>
                <a:spcPct val="100000"/>
              </a:lnSpc>
              <a:spcBef>
                <a:spcPts val="0"/>
              </a:spcBef>
              <a:buAutoNum type="arabicPeriod" startAt="5"/>
            </a:pPr>
            <a:r>
              <a:rPr lang="en-US" sz="1800" b="1" dirty="0">
                <a:solidFill>
                  <a:schemeClr val="accent1"/>
                </a:solidFill>
                <a:latin typeface="Calibri" panose="020F0502020204030204" pitchFamily="34" charset="0"/>
                <a:cs typeface="Calibri" panose="020F0502020204030204" pitchFamily="34" charset="0"/>
              </a:rPr>
              <a:t>  the church is </a:t>
            </a:r>
            <a:r>
              <a:rPr lang="en-US" sz="1800" dirty="0">
                <a:latin typeface="Calibri" panose="020F0502020204030204" pitchFamily="34" charset="0"/>
                <a:cs typeface="Calibri" panose="020F0502020204030204" pitchFamily="34" charset="0"/>
              </a:rPr>
              <a:t>“built on the foundation of the apostles and prophets, Christ </a:t>
            </a:r>
            <a:r>
              <a:rPr lang="en-US" sz="1800">
                <a:latin typeface="Calibri" panose="020F0502020204030204" pitchFamily="34" charset="0"/>
                <a:cs typeface="Calibri" panose="020F0502020204030204" pitchFamily="34" charset="0"/>
              </a:rPr>
              <a:t>Jesus being </a:t>
            </a:r>
            <a:r>
              <a:rPr lang="en-US" sz="1800" dirty="0">
                <a:latin typeface="Calibri" panose="020F0502020204030204" pitchFamily="34" charset="0"/>
                <a:cs typeface="Calibri" panose="020F0502020204030204" pitchFamily="34" charset="0"/>
              </a:rPr>
              <a:t>the chief cornerstone” (</a:t>
            </a:r>
            <a:r>
              <a:rPr lang="en-US" sz="1800" b="1" dirty="0" err="1">
                <a:solidFill>
                  <a:srgbClr val="FFC000"/>
                </a:solidFill>
                <a:latin typeface="Calibri" panose="020F0502020204030204" pitchFamily="34" charset="0"/>
                <a:cs typeface="Calibri" panose="020F0502020204030204" pitchFamily="34" charset="0"/>
              </a:rPr>
              <a:t>Eph</a:t>
            </a:r>
            <a:r>
              <a:rPr lang="en-US" sz="1800" b="1" dirty="0">
                <a:solidFill>
                  <a:srgbClr val="FFC000"/>
                </a:solidFill>
                <a:latin typeface="Calibri" panose="020F0502020204030204" pitchFamily="34" charset="0"/>
                <a:cs typeface="Calibri" panose="020F0502020204030204" pitchFamily="34" charset="0"/>
              </a:rPr>
              <a:t> 2:20</a:t>
            </a:r>
            <a:r>
              <a:rPr lang="en-US" sz="1800" dirty="0">
                <a:latin typeface="Calibri" panose="020F0502020204030204" pitchFamily="34" charset="0"/>
                <a:cs typeface="Calibri" panose="020F0502020204030204" pitchFamily="34" charset="0"/>
              </a:rPr>
              <a:t>)</a:t>
            </a:r>
          </a:p>
          <a:p>
            <a:pPr marL="342900" indent="-342900">
              <a:lnSpc>
                <a:spcPct val="100000"/>
              </a:lnSpc>
              <a:spcBef>
                <a:spcPts val="0"/>
              </a:spcBef>
              <a:buAutoNum type="arabicPeriod" startAt="5"/>
            </a:pPr>
            <a:endParaRPr lang="en-US" sz="1800" dirty="0">
              <a:latin typeface="Calibri" panose="020F0502020204030204" pitchFamily="34" charset="0"/>
              <a:cs typeface="Calibri" panose="020F0502020204030204" pitchFamily="34" charset="0"/>
            </a:endParaRPr>
          </a:p>
          <a:p>
            <a:pPr marL="342900" indent="-342900">
              <a:lnSpc>
                <a:spcPct val="100000"/>
              </a:lnSpc>
              <a:spcBef>
                <a:spcPts val="0"/>
              </a:spcBef>
              <a:buAutoNum type="arabicPeriod" startAt="5"/>
            </a:pPr>
            <a:r>
              <a:rPr lang="en-US" sz="1800" b="1" dirty="0">
                <a:solidFill>
                  <a:schemeClr val="accent1"/>
                </a:solidFill>
                <a:latin typeface="Calibri" panose="020F0502020204030204" pitchFamily="34" charset="0"/>
                <a:cs typeface="Calibri" panose="020F0502020204030204" pitchFamily="34" charset="0"/>
              </a:rPr>
              <a:t>  they were promised special places of honor in the future</a:t>
            </a:r>
          </a:p>
          <a:p>
            <a:pPr marL="0" indent="0">
              <a:lnSpc>
                <a:spcPct val="100000"/>
              </a:lnSpc>
              <a:spcBef>
                <a:spcPts val="0"/>
              </a:spcBef>
              <a:buNone/>
            </a:pPr>
            <a:r>
              <a:rPr lang="en-US" sz="1800" dirty="0">
                <a:latin typeface="Calibri" panose="020F0502020204030204" pitchFamily="34" charset="0"/>
                <a:cs typeface="Calibri" panose="020F0502020204030204" pitchFamily="34" charset="0"/>
              </a:rPr>
              <a:t>	“Now the wall of the city [the New Jerusalem] had twelve foundations, and on them were the names of</a:t>
            </a:r>
          </a:p>
          <a:p>
            <a:pPr marL="0" indent="0">
              <a:lnSpc>
                <a:spcPct val="100000"/>
              </a:lnSpc>
              <a:spcBef>
                <a:spcPts val="0"/>
              </a:spcBef>
              <a:buNone/>
            </a:pPr>
            <a:r>
              <a:rPr lang="en-US" sz="1800" dirty="0">
                <a:latin typeface="Calibri" panose="020F0502020204030204" pitchFamily="34" charset="0"/>
                <a:cs typeface="Calibri" panose="020F0502020204030204" pitchFamily="34" charset="0"/>
              </a:rPr>
              <a:t>	  the twelve apostles of the Lamb”  (</a:t>
            </a:r>
            <a:r>
              <a:rPr lang="en-US" sz="1800" b="1" dirty="0">
                <a:solidFill>
                  <a:srgbClr val="FFC000"/>
                </a:solidFill>
                <a:latin typeface="Calibri" panose="020F0502020204030204" pitchFamily="34" charset="0"/>
                <a:cs typeface="Calibri" panose="020F0502020204030204" pitchFamily="34" charset="0"/>
              </a:rPr>
              <a:t>Rev 21:14</a:t>
            </a:r>
            <a:r>
              <a:rPr lang="en-US" sz="1800" dirty="0">
                <a:latin typeface="Calibri" panose="020F0502020204030204" pitchFamily="34" charset="0"/>
                <a:cs typeface="Calibri" panose="020F0502020204030204" pitchFamily="34" charset="0"/>
              </a:rPr>
              <a:t>)</a:t>
            </a:r>
          </a:p>
          <a:p>
            <a:pPr marL="0" indent="0">
              <a:lnSpc>
                <a:spcPct val="100000"/>
              </a:lnSpc>
              <a:spcBef>
                <a:spcPts val="0"/>
              </a:spcBef>
              <a:buNone/>
            </a:pPr>
            <a:r>
              <a:rPr lang="en-US" sz="1800" dirty="0">
                <a:latin typeface="Calibri" panose="020F0502020204030204" pitchFamily="34" charset="0"/>
                <a:cs typeface="Calibri" panose="020F0502020204030204" pitchFamily="34" charset="0"/>
              </a:rPr>
              <a:t>	</a:t>
            </a:r>
          </a:p>
          <a:p>
            <a:pPr marL="0" indent="0">
              <a:lnSpc>
                <a:spcPct val="100000"/>
              </a:lnSpc>
              <a:spcBef>
                <a:spcPts val="0"/>
              </a:spcBef>
              <a:buNone/>
            </a:pPr>
            <a:r>
              <a:rPr lang="en-US" sz="1800" b="1" dirty="0">
                <a:solidFill>
                  <a:srgbClr val="FF0000"/>
                </a:solidFill>
                <a:latin typeface="Calibri" panose="020F0502020204030204" pitchFamily="34" charset="0"/>
                <a:cs typeface="Calibri" panose="020F0502020204030204" pitchFamily="34" charset="0"/>
              </a:rPr>
              <a:t>Special Note</a:t>
            </a:r>
            <a:r>
              <a:rPr lang="en-US" sz="1800" dirty="0">
                <a:latin typeface="Calibri" panose="020F0502020204030204" pitchFamily="34" charset="0"/>
                <a:cs typeface="Calibri" panose="020F0502020204030204" pitchFamily="34" charset="0"/>
              </a:rPr>
              <a:t>:  “if our brethren are inquired about, they are messengers [</a:t>
            </a:r>
            <a:r>
              <a:rPr lang="en-US" sz="1800" b="1" dirty="0" err="1">
                <a:solidFill>
                  <a:srgbClr val="FFC000"/>
                </a:solidFill>
                <a:latin typeface="Calibri" panose="020F0502020204030204" pitchFamily="34" charset="0"/>
                <a:cs typeface="Calibri" panose="020F0502020204030204" pitchFamily="34" charset="0"/>
              </a:rPr>
              <a:t>apostoloi</a:t>
            </a:r>
            <a:r>
              <a:rPr lang="en-US" sz="1800" dirty="0">
                <a:latin typeface="Calibri" panose="020F0502020204030204" pitchFamily="34" charset="0"/>
                <a:cs typeface="Calibri" panose="020F0502020204030204" pitchFamily="34" charset="0"/>
              </a:rPr>
              <a:t>] of the churches …”</a:t>
            </a:r>
            <a:r>
              <a:rPr lang="en-US" sz="1800" b="1" dirty="0">
                <a:solidFill>
                  <a:srgbClr val="FF0000"/>
                </a:solidFill>
                <a:latin typeface="Calibri" panose="020F0502020204030204" pitchFamily="34" charset="0"/>
                <a:cs typeface="Calibri" panose="020F0502020204030204" pitchFamily="34" charset="0"/>
              </a:rPr>
              <a:t> </a:t>
            </a:r>
            <a:r>
              <a:rPr lang="en-US" sz="1800" b="1" dirty="0">
                <a:latin typeface="Calibri" panose="020F0502020204030204" pitchFamily="34" charset="0"/>
                <a:cs typeface="Calibri" panose="020F0502020204030204" pitchFamily="34" charset="0"/>
              </a:rPr>
              <a:t>(</a:t>
            </a:r>
            <a:r>
              <a:rPr lang="en-US" sz="1800" b="1" dirty="0">
                <a:solidFill>
                  <a:srgbClr val="FFC000"/>
                </a:solidFill>
                <a:latin typeface="Calibri" panose="020F0502020204030204" pitchFamily="34" charset="0"/>
                <a:cs typeface="Calibri" panose="020F0502020204030204" pitchFamily="34" charset="0"/>
              </a:rPr>
              <a:t>2 </a:t>
            </a:r>
            <a:r>
              <a:rPr lang="en-US" sz="1800" b="1" dirty="0" err="1">
                <a:solidFill>
                  <a:srgbClr val="FFC000"/>
                </a:solidFill>
                <a:latin typeface="Calibri" panose="020F0502020204030204" pitchFamily="34" charset="0"/>
                <a:cs typeface="Calibri" panose="020F0502020204030204" pitchFamily="34" charset="0"/>
              </a:rPr>
              <a:t>Cor</a:t>
            </a:r>
            <a:r>
              <a:rPr lang="en-US" sz="1800" b="1" dirty="0">
                <a:solidFill>
                  <a:srgbClr val="FFC000"/>
                </a:solidFill>
                <a:latin typeface="Calibri" panose="020F0502020204030204" pitchFamily="34" charset="0"/>
                <a:cs typeface="Calibri" panose="020F0502020204030204" pitchFamily="34" charset="0"/>
              </a:rPr>
              <a:t> 8:23</a:t>
            </a:r>
            <a:r>
              <a:rPr lang="en-US" sz="1800" b="1" dirty="0">
                <a:latin typeface="Calibri" panose="020F0502020204030204" pitchFamily="34" charset="0"/>
                <a:cs typeface="Calibri" panose="020F0502020204030204" pitchFamily="34" charset="0"/>
              </a:rPr>
              <a:t>)</a:t>
            </a:r>
            <a:endParaRPr lang="en-US" sz="1800" dirty="0">
              <a:latin typeface="Calibri" panose="020F0502020204030204" pitchFamily="34" charset="0"/>
              <a:cs typeface="Calibri" panose="020F0502020204030204" pitchFamily="34" charset="0"/>
            </a:endParaRPr>
          </a:p>
          <a:p>
            <a:pPr marL="0" indent="0">
              <a:lnSpc>
                <a:spcPct val="100000"/>
              </a:lnSpc>
              <a:spcBef>
                <a:spcPts val="0"/>
              </a:spcBef>
              <a:buNone/>
            </a:pP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842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7FB7767-03FA-FB4A-BDCF-ABEBA13254E7}"/>
              </a:ext>
            </a:extLst>
          </p:cNvPr>
          <p:cNvSpPr txBox="1">
            <a:spLocks/>
          </p:cNvSpPr>
          <p:nvPr/>
        </p:nvSpPr>
        <p:spPr>
          <a:xfrm>
            <a:off x="698809" y="579864"/>
            <a:ext cx="10720039" cy="2631688"/>
          </a:xfrm>
          <a:prstGeom prst="rect">
            <a:avLst/>
          </a:prstGeom>
        </p:spPr>
        <p:txBody>
          <a:bodyPr>
            <a:norm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pPr algn="ctr"/>
            <a:r>
              <a:rPr lang="en-US" sz="3600" dirty="0">
                <a:solidFill>
                  <a:srgbClr val="FFC000"/>
                </a:solidFill>
                <a:latin typeface="Calibri" panose="020F0502020204030204" pitchFamily="34" charset="0"/>
                <a:cs typeface="Calibri" panose="020F0502020204030204" pitchFamily="34" charset="0"/>
              </a:rPr>
              <a:t>Grace Evangelical Society</a:t>
            </a:r>
            <a:br>
              <a:rPr lang="en-US" sz="3600" dirty="0">
                <a:solidFill>
                  <a:srgbClr val="FFC000"/>
                </a:solidFill>
                <a:latin typeface="Calibri" panose="020F0502020204030204" pitchFamily="34" charset="0"/>
                <a:cs typeface="Calibri" panose="020F0502020204030204" pitchFamily="34" charset="0"/>
              </a:rPr>
            </a:br>
            <a:r>
              <a:rPr lang="en-US" sz="3600" dirty="0">
                <a:solidFill>
                  <a:srgbClr val="FFC000"/>
                </a:solidFill>
                <a:latin typeface="Calibri" panose="020F0502020204030204" pitchFamily="34" charset="0"/>
                <a:cs typeface="Calibri" panose="020F0502020204030204" pitchFamily="34" charset="0"/>
              </a:rPr>
              <a:t>Annual Conference</a:t>
            </a:r>
            <a:br>
              <a:rPr lang="en-US" sz="3600" dirty="0">
                <a:latin typeface="Calibri" panose="020F0502020204030204" pitchFamily="34" charset="0"/>
                <a:cs typeface="Calibri" panose="020F0502020204030204" pitchFamily="34" charset="0"/>
              </a:rPr>
            </a:br>
            <a:br>
              <a:rPr lang="en-US" sz="1200" dirty="0">
                <a:latin typeface="Calibri" panose="020F0502020204030204" pitchFamily="34" charset="0"/>
                <a:cs typeface="Calibri" panose="020F0502020204030204" pitchFamily="34" charset="0"/>
              </a:rPr>
            </a:br>
            <a:r>
              <a:rPr lang="en-US" sz="2200" dirty="0">
                <a:solidFill>
                  <a:schemeClr val="tx1"/>
                </a:solidFill>
                <a:latin typeface="Calibri" panose="020F0502020204030204" pitchFamily="34" charset="0"/>
                <a:cs typeface="Calibri" panose="020F0502020204030204" pitchFamily="34" charset="0"/>
              </a:rPr>
              <a:t>May 20-23, 2019</a:t>
            </a:r>
            <a:br>
              <a:rPr lang="en-US" dirty="0"/>
            </a:br>
            <a:endParaRPr lang="en-US" dirty="0"/>
          </a:p>
        </p:txBody>
      </p:sp>
      <p:sp>
        <p:nvSpPr>
          <p:cNvPr id="4" name="Subtitle 2">
            <a:extLst>
              <a:ext uri="{FF2B5EF4-FFF2-40B4-BE49-F238E27FC236}">
                <a16:creationId xmlns:a16="http://schemas.microsoft.com/office/drawing/2014/main" id="{8D909445-F82B-944E-9195-D476C9F28C96}"/>
              </a:ext>
            </a:extLst>
          </p:cNvPr>
          <p:cNvSpPr txBox="1">
            <a:spLocks/>
          </p:cNvSpPr>
          <p:nvPr/>
        </p:nvSpPr>
        <p:spPr>
          <a:xfrm>
            <a:off x="791737" y="2308302"/>
            <a:ext cx="10627111" cy="3657600"/>
          </a:xfrm>
          <a:prstGeom prst="rect">
            <a:avLst/>
          </a:prstGeom>
        </p:spPr>
        <p:txBody>
          <a:bodyPr>
            <a:normAutofit/>
          </a:bodyPr>
          <a:lst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a:lstStyle>
          <a:p>
            <a:pPr algn="ctr"/>
            <a:endParaRPr lang="en-US" dirty="0"/>
          </a:p>
          <a:p>
            <a:pPr marL="0" indent="0" algn="ctr">
              <a:buNone/>
            </a:pPr>
            <a:r>
              <a:rPr lang="en-US" sz="2800" dirty="0">
                <a:latin typeface="Calibri" panose="020F0502020204030204" pitchFamily="34" charset="0"/>
                <a:cs typeface="Calibri" panose="020F0502020204030204" pitchFamily="34" charset="0"/>
              </a:rPr>
              <a:t>PLENARY SESSION 7</a:t>
            </a:r>
          </a:p>
          <a:p>
            <a:pPr algn="ctr"/>
            <a:endParaRPr lang="en-US" sz="800" dirty="0">
              <a:latin typeface="Calibri" panose="020F0502020204030204" pitchFamily="34" charset="0"/>
              <a:cs typeface="Calibri" panose="020F0502020204030204" pitchFamily="34" charset="0"/>
            </a:endParaRPr>
          </a:p>
          <a:p>
            <a:pPr marL="0" indent="0" algn="ctr">
              <a:buNone/>
            </a:pPr>
            <a:r>
              <a:rPr lang="en-US" sz="2800" b="1" dirty="0">
                <a:solidFill>
                  <a:schemeClr val="accent1"/>
                </a:solidFill>
                <a:latin typeface="Calibri" panose="020F0502020204030204" pitchFamily="34" charset="0"/>
                <a:cs typeface="Calibri" panose="020F0502020204030204" pitchFamily="34" charset="0"/>
              </a:rPr>
              <a:t>“Spiritual Gifts:  The Ultimate WHY”</a:t>
            </a:r>
          </a:p>
          <a:p>
            <a:pPr marL="0" indent="0" algn="ctr">
              <a:buNone/>
            </a:pPr>
            <a:r>
              <a:rPr lang="en-US" sz="2800" b="1" dirty="0">
                <a:solidFill>
                  <a:schemeClr val="accent1"/>
                </a:solidFill>
                <a:latin typeface="Calibri" panose="020F0502020204030204" pitchFamily="34" charset="0"/>
                <a:cs typeface="Calibri" panose="020F0502020204030204" pitchFamily="34" charset="0"/>
              </a:rPr>
              <a:t>Ephesians 4:7-16</a:t>
            </a:r>
            <a:endParaRPr lang="en-US" sz="2800" dirty="0">
              <a:solidFill>
                <a:schemeClr val="accent1"/>
              </a:solidFill>
              <a:latin typeface="Calibri" panose="020F0502020204030204" pitchFamily="34" charset="0"/>
              <a:cs typeface="Calibri" panose="020F0502020204030204" pitchFamily="34" charset="0"/>
            </a:endParaRPr>
          </a:p>
          <a:p>
            <a:pPr marL="0" indent="0" algn="ctr">
              <a:buNone/>
            </a:pPr>
            <a:endParaRPr lang="en-US" dirty="0">
              <a:latin typeface="Calibri" panose="020F0502020204030204" pitchFamily="34" charset="0"/>
              <a:cs typeface="Calibri" panose="020F0502020204030204" pitchFamily="34" charset="0"/>
            </a:endParaRPr>
          </a:p>
          <a:p>
            <a:pPr marL="0" indent="0" algn="ctr">
              <a:buNone/>
            </a:pPr>
            <a:r>
              <a:rPr lang="en-US" dirty="0">
                <a:latin typeface="Calibri" panose="020F0502020204030204" pitchFamily="34" charset="0"/>
                <a:cs typeface="Calibri" panose="020F0502020204030204" pitchFamily="34" charset="0"/>
              </a:rPr>
              <a:t>Steve Thurman</a:t>
            </a:r>
          </a:p>
          <a:p>
            <a:endParaRPr lang="en-US" dirty="0"/>
          </a:p>
        </p:txBody>
      </p:sp>
    </p:spTree>
    <p:extLst>
      <p:ext uri="{BB962C8B-B14F-4D97-AF65-F5344CB8AC3E}">
        <p14:creationId xmlns:p14="http://schemas.microsoft.com/office/powerpoint/2010/main" val="290618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31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0BC1C6B-79DB-264D-9C5A-78632727C00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86"/>
          <a:stretch/>
        </p:blipFill>
        <p:spPr>
          <a:xfrm>
            <a:off x="2475571" y="600354"/>
            <a:ext cx="6824546" cy="5745930"/>
          </a:xfrm>
        </p:spPr>
      </p:pic>
    </p:spTree>
    <p:extLst>
      <p:ext uri="{BB962C8B-B14F-4D97-AF65-F5344CB8AC3E}">
        <p14:creationId xmlns:p14="http://schemas.microsoft.com/office/powerpoint/2010/main" val="334659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014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504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16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10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03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80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65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01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393EC3-2391-DA4E-B6E7-C59D0C39C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151" y="970155"/>
            <a:ext cx="7427013" cy="4948247"/>
          </a:xfrm>
          <a:prstGeom prst="rect">
            <a:avLst/>
          </a:prstGeom>
        </p:spPr>
      </p:pic>
    </p:spTree>
    <p:extLst>
      <p:ext uri="{BB962C8B-B14F-4D97-AF65-F5344CB8AC3E}">
        <p14:creationId xmlns:p14="http://schemas.microsoft.com/office/powerpoint/2010/main" val="6795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F2E87ED-0C54-8A4F-8460-49EBE71E055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38398" y="664166"/>
            <a:ext cx="6762079" cy="5694974"/>
          </a:xfrm>
        </p:spPr>
      </p:pic>
    </p:spTree>
    <p:extLst>
      <p:ext uri="{BB962C8B-B14F-4D97-AF65-F5344CB8AC3E}">
        <p14:creationId xmlns:p14="http://schemas.microsoft.com/office/powerpoint/2010/main" val="76208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2AAA83-3ED8-A34F-8F52-98528FA317D3}"/>
              </a:ext>
            </a:extLst>
          </p:cNvPr>
          <p:cNvSpPr/>
          <p:nvPr/>
        </p:nvSpPr>
        <p:spPr>
          <a:xfrm>
            <a:off x="1170879" y="776550"/>
            <a:ext cx="10158760" cy="4093428"/>
          </a:xfrm>
          <a:prstGeom prst="rect">
            <a:avLst/>
          </a:prstGeom>
        </p:spPr>
        <p:txBody>
          <a:bodyPr wrap="square">
            <a:spAutoFit/>
          </a:bodyPr>
          <a:lstStyle/>
          <a:p>
            <a:pPr marR="1371600" algn="ct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400" b="1" dirty="0">
                <a:solidFill>
                  <a:srgbClr val="FFC000"/>
                </a:solidFill>
                <a:latin typeface="Calibri" panose="020F0502020204030204" pitchFamily="34" charset="0"/>
                <a:ea typeface="Calibri" panose="020F0502020204030204" pitchFamily="34" charset="0"/>
                <a:cs typeface="Calibri" panose="020F0502020204030204" pitchFamily="34" charset="0"/>
              </a:rPr>
              <a:t>Ephesians 4:7-16</a:t>
            </a:r>
          </a:p>
          <a:p>
            <a:pPr marR="1371600" algn="ctr"/>
            <a:endParaRPr lang="en-US" sz="800" b="1"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a:p>
            <a:pPr marR="1371600" algn="ctr"/>
            <a:r>
              <a:rPr lang="en-US" sz="2400" b="1" dirty="0">
                <a:solidFill>
                  <a:schemeClr val="accent1"/>
                </a:solidFill>
                <a:latin typeface="Calibri" panose="020F0502020204030204" pitchFamily="34" charset="0"/>
                <a:ea typeface="Calibri" panose="020F0502020204030204" pitchFamily="34" charset="0"/>
                <a:cs typeface="Calibri" panose="020F0502020204030204" pitchFamily="34" charset="0"/>
              </a:rPr>
              <a:t>              SPIRITUAL GIFTS</a:t>
            </a:r>
          </a:p>
          <a:p>
            <a:pPr marR="1371600" algn="ctr"/>
            <a:endParaRPr lang="en-US" sz="2400" b="1" dirty="0">
              <a:latin typeface="Calibri" panose="020F0502020204030204" pitchFamily="34" charset="0"/>
              <a:ea typeface="Calibri" panose="020F0502020204030204" pitchFamily="34" charset="0"/>
              <a:cs typeface="Calibri" panose="020F0502020204030204" pitchFamily="34" charset="0"/>
            </a:endParaRPr>
          </a:p>
          <a:p>
            <a:pPr marR="1371600" algn="ct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342900" marR="1371600" indent="-3429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A source of joy, purpose, service … and confusion</a:t>
            </a:r>
          </a:p>
          <a:p>
            <a:pPr marR="1371600"/>
            <a:endParaRPr lang="en-US" sz="2400" b="1" dirty="0">
              <a:latin typeface="Calibri" panose="020F0502020204030204" pitchFamily="34" charset="0"/>
              <a:ea typeface="Calibri" panose="020F0502020204030204" pitchFamily="34" charset="0"/>
              <a:cs typeface="Calibri" panose="020F0502020204030204" pitchFamily="34" charset="0"/>
            </a:endParaRPr>
          </a:p>
          <a:p>
            <a:pPr marL="342900" marR="1371600" indent="-3429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Knowing what my spiritual gift(s) are </a:t>
            </a:r>
            <a:r>
              <a:rPr lang="en-US" sz="2400" b="1" u="sng" dirty="0">
                <a:latin typeface="Calibri" panose="020F0502020204030204" pitchFamily="34" charset="0"/>
                <a:ea typeface="Calibri" panose="020F0502020204030204" pitchFamily="34" charset="0"/>
                <a:cs typeface="Calibri" panose="020F0502020204030204" pitchFamily="34" charset="0"/>
              </a:rPr>
              <a:t>NOT</a:t>
            </a:r>
            <a:r>
              <a:rPr lang="en-US" sz="2400" b="1" dirty="0">
                <a:latin typeface="Calibri" panose="020F0502020204030204" pitchFamily="34" charset="0"/>
                <a:ea typeface="Calibri" panose="020F0502020204030204" pitchFamily="34" charset="0"/>
                <a:cs typeface="Calibri" panose="020F0502020204030204" pitchFamily="34" charset="0"/>
              </a:rPr>
              <a:t> is as important as knowing what my spiritual gifts actually are.</a:t>
            </a:r>
          </a:p>
          <a:p>
            <a:pPr marR="1371600" algn="ctr"/>
            <a:endParaRPr lang="en-US" sz="20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R="1371600" algn="ctr"/>
            <a:endParaRPr lang="en-US" sz="20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R="1371600"/>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97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5083CE-6D1A-F34B-AFF1-FFF7ED1F82F1}"/>
              </a:ext>
            </a:extLst>
          </p:cNvPr>
          <p:cNvSpPr/>
          <p:nvPr/>
        </p:nvSpPr>
        <p:spPr>
          <a:xfrm>
            <a:off x="1308410" y="264056"/>
            <a:ext cx="10456127" cy="6124754"/>
          </a:xfrm>
          <a:prstGeom prst="rect">
            <a:avLst/>
          </a:prstGeom>
        </p:spPr>
        <p:txBody>
          <a:bodyPr wrap="square">
            <a:spAutoFit/>
          </a:bodyPr>
          <a:lstStyle/>
          <a:p>
            <a:pPr marR="1371600" algn="ctr"/>
            <a:r>
              <a:rPr lang="en-US" sz="2400" b="1"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Ephesians 4:7-16</a:t>
            </a:r>
          </a:p>
          <a:p>
            <a:pPr marR="1371600" algn="ctr"/>
            <a:endParaRPr lang="en-US" sz="1600" dirty="0">
              <a:latin typeface="Calibri" panose="020F0502020204030204" pitchFamily="34" charset="0"/>
              <a:ea typeface="Calibri" panose="020F0502020204030204" pitchFamily="34" charset="0"/>
              <a:cs typeface="Calibri" panose="020F0502020204030204" pitchFamily="34" charset="0"/>
            </a:endParaRPr>
          </a:p>
          <a:p>
            <a:pPr marR="1371600"/>
            <a:r>
              <a:rPr lang="en-US" sz="2200" i="1" dirty="0">
                <a:latin typeface="Calibri" panose="020F0502020204030204" pitchFamily="34" charset="0"/>
                <a:cs typeface="Calibri" panose="020F0502020204030204" pitchFamily="34" charset="0"/>
              </a:rPr>
              <a:t>But to each one of us grace was given according to the measure of Christ’s gift.  Therefore He says: ‘When He ascended on high, He led captivity captive, and He gave gifts to men.’  (Now this, ‘He ascended’ – what does it mean but that He also first descended into the lower parts of the earth?  He who descended is also the One who ascended far above all the heavens, that He might fill all things.)  And He Himself gave some to be apostles, some prophets, some evangelists, and some pastors and teachers, for the equipping of the saints for the work of ministry, for the edifying of the body of Christ, till we all come to the unity of the faith and of the knowledge of the Son of God, to a perfect man, to the measure of the stature of the fullness of Christ; that we should no longer be children, tossed to and fro and carried about with every wind of doctrine, by the trickery of men, in the cunning craftiness of deceitful plotting, but, speaking the truth in love, may grow up in all things into Him who is the head—Christ—from  whom the whole body, joined and knit together by what every joint supplies, according to the effective working by which every part does its share, causes growth of the body for the edifying of itself in love</a:t>
            </a:r>
            <a:r>
              <a:rPr lang="en-US" sz="2200" dirty="0">
                <a:latin typeface="Calibri" panose="020F0502020204030204" pitchFamily="34" charset="0"/>
                <a:cs typeface="Calibri" panose="020F0502020204030204" pitchFamily="34"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975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D308A0-DFC6-B94C-A64F-071FE271CF35}"/>
              </a:ext>
            </a:extLst>
          </p:cNvPr>
          <p:cNvSpPr/>
          <p:nvPr/>
        </p:nvSpPr>
        <p:spPr>
          <a:xfrm>
            <a:off x="2352907" y="805319"/>
            <a:ext cx="8352264" cy="3170099"/>
          </a:xfrm>
          <a:prstGeom prst="rect">
            <a:avLst/>
          </a:prstGeom>
        </p:spPr>
        <p:txBody>
          <a:bodyPr wrap="square">
            <a:spAutoFit/>
          </a:bodyPr>
          <a:lstStyle/>
          <a:p>
            <a:pPr marR="1371600" algn="ctr"/>
            <a:r>
              <a:rPr lang="en-US" sz="24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Ephesians 4:7-16</a:t>
            </a:r>
          </a:p>
          <a:p>
            <a:pPr marR="1371600" algn="ctr"/>
            <a:endParaRPr lang="en-US" sz="800" b="1" dirty="0">
              <a:latin typeface="Calibri" panose="020F0502020204030204" pitchFamily="34" charset="0"/>
              <a:ea typeface="Calibri" panose="020F0502020204030204" pitchFamily="34" charset="0"/>
              <a:cs typeface="Times New Roman" panose="02020603050405020304" pitchFamily="18" charset="0"/>
            </a:endParaRPr>
          </a:p>
          <a:p>
            <a:pPr marR="1371600" algn="ctr"/>
            <a:r>
              <a:rPr lang="en-US" sz="2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Areas of Disagreement</a:t>
            </a:r>
          </a:p>
          <a:p>
            <a:pPr marR="1371600" algn="ct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R="1371600" algn="ct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R="1371600" algn="ctr"/>
            <a:r>
              <a:rPr lang="en-US" sz="24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#1</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the interpretation of verse 8</a:t>
            </a:r>
          </a:p>
          <a:p>
            <a:pPr marR="1371600" algn="ct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R="1371600" algn="ctr"/>
            <a:r>
              <a:rPr lang="en-US" sz="2400" b="1" i="1" dirty="0">
                <a:effectLst/>
                <a:latin typeface="Calibri" panose="020F0502020204030204" pitchFamily="34" charset="0"/>
                <a:ea typeface="Calibri" panose="020F0502020204030204" pitchFamily="34" charset="0"/>
                <a:cs typeface="Times New Roman" panose="02020603050405020304" pitchFamily="18" charset="0"/>
              </a:rPr>
              <a:t>Therefore He says:  ‘When He ascended on high, He led captivity captive, and gave gifts to men.’</a:t>
            </a:r>
          </a:p>
        </p:txBody>
      </p:sp>
    </p:spTree>
    <p:extLst>
      <p:ext uri="{BB962C8B-B14F-4D97-AF65-F5344CB8AC3E}">
        <p14:creationId xmlns:p14="http://schemas.microsoft.com/office/powerpoint/2010/main" val="142860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2976" y="345688"/>
            <a:ext cx="8764858" cy="4393580"/>
          </a:xfrm>
        </p:spPr>
        <p:txBody>
          <a:bodyPr>
            <a:normAutofit/>
          </a:bodyPr>
          <a:lstStyle/>
          <a:p>
            <a:pPr marR="1371600" algn="ctr"/>
            <a:r>
              <a:rPr lang="en-US"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Ephesians 4:7-16</a:t>
            </a:r>
            <a:br>
              <a:rPr lang="en-US" sz="2400" b="1" dirty="0">
                <a:latin typeface="Calibri" panose="020F0502020204030204" pitchFamily="34" charset="0"/>
                <a:ea typeface="Calibri" panose="020F0502020204030204" pitchFamily="34" charset="0"/>
                <a:cs typeface="Times New Roman" panose="02020603050405020304" pitchFamily="18" charset="0"/>
              </a:rPr>
            </a:br>
            <a:br>
              <a:rPr lang="en-US" sz="800" b="1" dirty="0">
                <a:latin typeface="Calibri" panose="020F0502020204030204" pitchFamily="34" charset="0"/>
                <a:ea typeface="Calibri" panose="020F0502020204030204" pitchFamily="34" charset="0"/>
                <a:cs typeface="Times New Roman" panose="02020603050405020304" pitchFamily="18" charset="0"/>
              </a:rPr>
            </a:br>
            <a:br>
              <a:rPr lang="en-US" sz="800" b="1" dirty="0">
                <a:latin typeface="Calibri" panose="020F0502020204030204" pitchFamily="34" charset="0"/>
                <a:ea typeface="Calibri" panose="020F0502020204030204" pitchFamily="34" charset="0"/>
                <a:cs typeface="Times New Roman" panose="02020603050405020304" pitchFamily="18" charset="0"/>
              </a:rPr>
            </a:br>
            <a:r>
              <a:rPr lang="en-US" sz="2400" b="1" dirty="0">
                <a:latin typeface="Calibri" panose="020F0502020204030204" pitchFamily="34" charset="0"/>
                <a:ea typeface="Calibri" panose="020F0502020204030204" pitchFamily="34" charset="0"/>
                <a:cs typeface="Times New Roman" panose="02020603050405020304" pitchFamily="18" charset="0"/>
              </a:rPr>
              <a:t>Areas of Disagreement</a:t>
            </a:r>
            <a:br>
              <a:rPr lang="en-US" sz="2400" b="1" dirty="0">
                <a:latin typeface="Calibri" panose="020F0502020204030204" pitchFamily="34" charset="0"/>
                <a:ea typeface="Calibri" panose="020F0502020204030204" pitchFamily="34" charset="0"/>
                <a:cs typeface="Times New Roman" panose="02020603050405020304" pitchFamily="18" charset="0"/>
              </a:rPr>
            </a:br>
            <a:br>
              <a:rPr lang="en-US" sz="2400" b="1" dirty="0">
                <a:latin typeface="Calibri" panose="020F0502020204030204" pitchFamily="34" charset="0"/>
                <a:ea typeface="Calibri" panose="020F0502020204030204" pitchFamily="34" charset="0"/>
                <a:cs typeface="Times New Roman" panose="02020603050405020304" pitchFamily="18" charset="0"/>
              </a:rPr>
            </a:br>
            <a:br>
              <a:rPr lang="en-US" sz="2400" b="1" dirty="0">
                <a:latin typeface="Calibri" panose="020F0502020204030204" pitchFamily="34" charset="0"/>
                <a:ea typeface="Calibri" panose="020F0502020204030204" pitchFamily="34" charset="0"/>
                <a:cs typeface="Times New Roman" panose="02020603050405020304" pitchFamily="18" charset="0"/>
              </a:rPr>
            </a:br>
            <a:r>
              <a:rPr lang="en-US"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#2</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the interpretation of verse 9</a:t>
            </a:r>
            <a:br>
              <a:rPr lang="en-US" sz="2400" b="1" dirty="0">
                <a:latin typeface="Calibri" panose="020F0502020204030204" pitchFamily="34" charset="0"/>
                <a:ea typeface="Calibri" panose="020F0502020204030204" pitchFamily="34" charset="0"/>
                <a:cs typeface="Times New Roman" panose="02020603050405020304" pitchFamily="18" charset="0"/>
              </a:rPr>
            </a:br>
            <a:br>
              <a:rPr lang="en-US" sz="2400" b="1" dirty="0">
                <a:latin typeface="Calibri" panose="020F0502020204030204" pitchFamily="34" charset="0"/>
                <a:ea typeface="Calibri" panose="020F0502020204030204" pitchFamily="34" charset="0"/>
                <a:cs typeface="Times New Roman" panose="02020603050405020304" pitchFamily="18" charset="0"/>
              </a:rPr>
            </a:br>
            <a:r>
              <a:rPr lang="en-US" sz="2400" b="1" i="1" dirty="0">
                <a:solidFill>
                  <a:schemeClr val="tx1"/>
                </a:solidFill>
                <a:latin typeface="Calibri" panose="020F0502020204030204" pitchFamily="34" charset="0"/>
                <a:ea typeface="Calibri" panose="020F0502020204030204" pitchFamily="34" charset="0"/>
                <a:cs typeface="Times New Roman" panose="02020603050405020304" pitchFamily="18" charset="0"/>
              </a:rPr>
              <a:t>Now this, ‘He ascended’– what does it mean but that He also first descended into the lower parts of the earth?</a:t>
            </a:r>
            <a:br>
              <a:rPr lang="en-US" sz="2400" dirty="0">
                <a:latin typeface="Calibri" panose="020F0502020204030204" pitchFamily="34" charset="0"/>
                <a:ea typeface="Calibri" panose="020F0502020204030204" pitchFamily="34" charset="0"/>
                <a:cs typeface="Times New Roman" panose="02020603050405020304" pitchFamily="18" charset="0"/>
              </a:rPr>
            </a:br>
            <a:br>
              <a:rPr lang="en-US" dirty="0"/>
            </a:br>
            <a:endParaRPr lang="en-US" dirty="0"/>
          </a:p>
        </p:txBody>
      </p:sp>
    </p:spTree>
    <p:extLst>
      <p:ext uri="{BB962C8B-B14F-4D97-AF65-F5344CB8AC3E}">
        <p14:creationId xmlns:p14="http://schemas.microsoft.com/office/powerpoint/2010/main" val="375735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2048E0-CBE3-3A45-83DA-A6412DA10AF2}"/>
              </a:ext>
            </a:extLst>
          </p:cNvPr>
          <p:cNvSpPr/>
          <p:nvPr/>
        </p:nvSpPr>
        <p:spPr>
          <a:xfrm>
            <a:off x="1193180" y="744878"/>
            <a:ext cx="10872440" cy="4278094"/>
          </a:xfrm>
          <a:prstGeom prst="rect">
            <a:avLst/>
          </a:prstGeom>
        </p:spPr>
        <p:txBody>
          <a:bodyPr wrap="square">
            <a:spAutoFit/>
          </a:bodyPr>
          <a:lstStyle/>
          <a:p>
            <a:pPr marR="1371600" algn="ctr"/>
            <a:r>
              <a:rPr lang="en-US"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Ephesians 4:7-16</a:t>
            </a:r>
            <a:br>
              <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br>
            <a:endParaRPr lang="en-US" sz="800" b="1"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R="1371600" algn="ctr"/>
            <a:r>
              <a:rPr lang="en-US"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Areas of Disagreement</a:t>
            </a:r>
            <a:br>
              <a:rPr lang="en-US" sz="2400" b="1" dirty="0">
                <a:latin typeface="Calibri" panose="020F0502020204030204" pitchFamily="34" charset="0"/>
                <a:ea typeface="Calibri" panose="020F0502020204030204" pitchFamily="34" charset="0"/>
                <a:cs typeface="Times New Roman" panose="02020603050405020304" pitchFamily="18" charset="0"/>
              </a:rPr>
            </a:b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R="1371600" algn="ctr"/>
            <a:br>
              <a:rPr lang="en-US" sz="2400" b="1" dirty="0">
                <a:latin typeface="Calibri" panose="020F0502020204030204" pitchFamily="34" charset="0"/>
                <a:ea typeface="Calibri" panose="020F0502020204030204" pitchFamily="34" charset="0"/>
                <a:cs typeface="Times New Roman" panose="02020603050405020304" pitchFamily="18" charset="0"/>
              </a:rPr>
            </a:br>
            <a:r>
              <a:rPr lang="en-US"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#3</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 The Definitions of (almost all) specific spiritual gifts</a:t>
            </a:r>
          </a:p>
          <a:p>
            <a:pPr marR="1371600" algn="ctr"/>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marL="342900" marR="1371600" indent="-342900">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Definitions are often vague, lacking clarity</a:t>
            </a:r>
          </a:p>
          <a:p>
            <a:pPr marR="1371600"/>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342900" marR="1371600" indent="-342900">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Some definitions by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cessationists</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leave us with </a:t>
            </a:r>
            <a:r>
              <a:rPr lang="en-US" sz="2400" b="1" dirty="0" err="1">
                <a:latin typeface="Calibri" panose="020F0502020204030204" pitchFamily="34" charset="0"/>
                <a:ea typeface="Calibri" panose="020F0502020204030204" pitchFamily="34" charset="0"/>
                <a:cs typeface="Times New Roman" panose="02020603050405020304" pitchFamily="18" charset="0"/>
              </a:rPr>
              <a:t>continuationist</a:t>
            </a:r>
            <a:r>
              <a:rPr lang="en-US" sz="2400" b="1" dirty="0">
                <a:latin typeface="Calibri" panose="020F0502020204030204" pitchFamily="34" charset="0"/>
                <a:ea typeface="Calibri" panose="020F0502020204030204" pitchFamily="34" charset="0"/>
                <a:cs typeface="Times New Roman" panose="02020603050405020304" pitchFamily="18" charset="0"/>
              </a:rPr>
              <a:t> options</a:t>
            </a:r>
          </a:p>
          <a:p>
            <a:pPr marR="1371600"/>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1371600" indent="-342900">
              <a:buFont typeface="Arial" panose="020B0604020202020204" pitchFamily="34" charset="0"/>
              <a:buChar char="•"/>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Some definitions are frustrating at best, damaging at worst</a:t>
            </a:r>
          </a:p>
        </p:txBody>
      </p:sp>
    </p:spTree>
    <p:extLst>
      <p:ext uri="{BB962C8B-B14F-4D97-AF65-F5344CB8AC3E}">
        <p14:creationId xmlns:p14="http://schemas.microsoft.com/office/powerpoint/2010/main" val="726169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5835C7-785B-4573-B65C-743B0CF8D81E}">
  <ds:schemaRefs>
    <ds:schemaRef ds:uri="http://schemas.microsoft.com/sharepoint/v3/contenttype/forms"/>
  </ds:schemaRefs>
</ds:datastoreItem>
</file>

<file path=customXml/itemProps2.xml><?xml version="1.0" encoding="utf-8"?>
<ds:datastoreItem xmlns:ds="http://schemas.openxmlformats.org/officeDocument/2006/customXml" ds:itemID="{94FFF20D-36EF-4221-967D-256FA4FE1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D14CB3C-DD6A-4589-8D58-5C0829F3884F}">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492</Words>
  <Application>Microsoft Office PowerPoint</Application>
  <PresentationFormat>Widescreen</PresentationFormat>
  <Paragraphs>139</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Georgia</vt:lpstr>
      <vt:lpstr>Brushed Metal 16x9</vt:lpstr>
      <vt:lpstr>Grace Evangelical Society Annual Conference  May 20-23, 2019 </vt:lpstr>
      <vt:lpstr>PowerPoint Presentation</vt:lpstr>
      <vt:lpstr>PowerPoint Presentation</vt:lpstr>
      <vt:lpstr>PowerPoint Presentation</vt:lpstr>
      <vt:lpstr>PowerPoint Presentation</vt:lpstr>
      <vt:lpstr>PowerPoint Presentation</vt:lpstr>
      <vt:lpstr>PowerPoint Presentation</vt:lpstr>
      <vt:lpstr>Ephesians 4:7-16   Areas of Disagreement   #2 – the interpretation of verse 9  Now this, ‘He ascended’– what does it mean but that He also first descended into the lower parts of the earth?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2013-07-31T17:44:39Z</dcterms:created>
  <dcterms:modified xsi:type="dcterms:W3CDTF">2019-05-20T14:48:10Z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