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267" r:id="rId5"/>
    <p:sldId id="268" r:id="rId6"/>
    <p:sldId id="295" r:id="rId7"/>
    <p:sldId id="296" r:id="rId8"/>
    <p:sldId id="278" r:id="rId9"/>
    <p:sldId id="300" r:id="rId10"/>
    <p:sldId id="299" r:id="rId11"/>
    <p:sldId id="279" r:id="rId12"/>
    <p:sldId id="280" r:id="rId13"/>
    <p:sldId id="281" r:id="rId14"/>
    <p:sldId id="283" r:id="rId15"/>
    <p:sldId id="282" r:id="rId16"/>
    <p:sldId id="284" r:id="rId17"/>
    <p:sldId id="285" r:id="rId18"/>
    <p:sldId id="286" r:id="rId19"/>
    <p:sldId id="287" r:id="rId20"/>
    <p:sldId id="289" r:id="rId21"/>
    <p:sldId id="290" r:id="rId22"/>
    <p:sldId id="291" r:id="rId23"/>
    <p:sldId id="292" r:id="rId24"/>
    <p:sldId id="294" r:id="rId25"/>
    <p:sldId id="293" r:id="rId26"/>
    <p:sldId id="288" r:id="rId27"/>
    <p:sldId id="297"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5/20/2019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5/20/2019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5/20/2019</a:t>
            </a:fld>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261254"/>
            <a:ext cx="9821333" cy="3083767"/>
          </a:xfrm>
        </p:spPr>
        <p:txBody>
          <a:bodyPr/>
          <a:lstStyle/>
          <a:p>
            <a:r>
              <a:rPr lang="en-US" dirty="0"/>
              <a:t>Be Renewed</a:t>
            </a:r>
          </a:p>
        </p:txBody>
      </p:sp>
      <p:sp>
        <p:nvSpPr>
          <p:cNvPr id="3" name="Subtitle 2"/>
          <p:cNvSpPr>
            <a:spLocks noGrp="1"/>
          </p:cNvSpPr>
          <p:nvPr>
            <p:ph type="subTitle" idx="1"/>
          </p:nvPr>
        </p:nvSpPr>
        <p:spPr/>
        <p:txBody>
          <a:bodyPr/>
          <a:lstStyle/>
          <a:p>
            <a:r>
              <a:rPr lang="en-US" dirty="0"/>
              <a:t>Ephesians 4:17-24</a:t>
            </a:r>
          </a:p>
        </p:txBody>
      </p:sp>
      <p:grpSp>
        <p:nvGrpSpPr>
          <p:cNvPr id="4" name="Group 3">
            <a:extLst>
              <a:ext uri="{FF2B5EF4-FFF2-40B4-BE49-F238E27FC236}">
                <a16:creationId xmlns:a16="http://schemas.microsoft.com/office/drawing/2014/main" id="{B287338E-65BA-4EC8-B0EE-DD2B3E7B5AE4}"/>
              </a:ext>
            </a:extLst>
          </p:cNvPr>
          <p:cNvGrpSpPr/>
          <p:nvPr/>
        </p:nvGrpSpPr>
        <p:grpSpPr>
          <a:xfrm>
            <a:off x="7313216" y="5823507"/>
            <a:ext cx="4912105" cy="584775"/>
            <a:chOff x="7313216" y="5823507"/>
            <a:chExt cx="4912105" cy="584775"/>
          </a:xfrm>
        </p:grpSpPr>
        <p:sp>
          <p:nvSpPr>
            <p:cNvPr id="5" name="Rectangle 4">
              <a:extLst>
                <a:ext uri="{FF2B5EF4-FFF2-40B4-BE49-F238E27FC236}">
                  <a16:creationId xmlns:a16="http://schemas.microsoft.com/office/drawing/2014/main" id="{6B513FB4-D93D-45F8-B09D-15C5228EAC84}"/>
                </a:ext>
              </a:extLst>
            </p:cNvPr>
            <p:cNvSpPr/>
            <p:nvPr/>
          </p:nvSpPr>
          <p:spPr>
            <a:xfrm>
              <a:off x="10699335" y="5853867"/>
              <a:ext cx="1525986" cy="497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sign&#10;&#10;Description automatically generated">
              <a:extLst>
                <a:ext uri="{FF2B5EF4-FFF2-40B4-BE49-F238E27FC236}">
                  <a16:creationId xmlns:a16="http://schemas.microsoft.com/office/drawing/2014/main" id="{AA434A7D-E178-459C-B689-E365A890F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51" y="5934920"/>
              <a:ext cx="952500" cy="361950"/>
            </a:xfrm>
            <a:prstGeom prst="rect">
              <a:avLst/>
            </a:prstGeom>
          </p:spPr>
        </p:pic>
        <p:sp>
          <p:nvSpPr>
            <p:cNvPr id="7" name="TextBox 6">
              <a:extLst>
                <a:ext uri="{FF2B5EF4-FFF2-40B4-BE49-F238E27FC236}">
                  <a16:creationId xmlns:a16="http://schemas.microsoft.com/office/drawing/2014/main" id="{34D087E3-9C88-4CC0-BCDB-A9FC2E738ABB}"/>
                </a:ext>
              </a:extLst>
            </p:cNvPr>
            <p:cNvSpPr txBox="1"/>
            <p:nvPr/>
          </p:nvSpPr>
          <p:spPr>
            <a:xfrm>
              <a:off x="7313216" y="5823507"/>
              <a:ext cx="3386119" cy="584775"/>
            </a:xfrm>
            <a:prstGeom prst="rect">
              <a:avLst/>
            </a:prstGeom>
            <a:noFill/>
          </p:spPr>
          <p:txBody>
            <a:bodyPr wrap="none" rtlCol="0">
              <a:spAutoFit/>
            </a:bodyPr>
            <a:lstStyle/>
            <a:p>
              <a:pPr algn="r"/>
              <a:r>
                <a:rPr lang="en-US" sz="1600" b="1" dirty="0">
                  <a:latin typeface="Arial" panose="020B0604020202020204" pitchFamily="34" charset="0"/>
                  <a:cs typeface="Arial" panose="020B0604020202020204" pitchFamily="34" charset="0"/>
                </a:rPr>
                <a:t>GRACE EVANGELICAL SOCIETY</a:t>
              </a:r>
            </a:p>
            <a:p>
              <a:pPr algn="r"/>
              <a:r>
                <a:rPr lang="en-US" sz="1600" i="1" dirty="0">
                  <a:latin typeface="+mj-lt"/>
                  <a:cs typeface="Arial" panose="020B0604020202020204" pitchFamily="34" charset="0"/>
                </a:rPr>
                <a:t>National Conference 2019</a:t>
              </a:r>
            </a:p>
          </p:txBody>
        </p:sp>
      </p:gr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What’s so bad about Gentile living?</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rmAutofit fontScale="92500"/>
          </a:bodyPr>
          <a:lstStyle/>
          <a:p>
            <a:pPr marL="0" indent="0">
              <a:buNone/>
            </a:pPr>
            <a:r>
              <a:rPr lang="en-US" sz="4800" dirty="0"/>
              <a:t>“in the </a:t>
            </a:r>
            <a:r>
              <a:rPr lang="en-US" sz="4800" dirty="0">
                <a:solidFill>
                  <a:schemeClr val="accent6"/>
                </a:solidFill>
              </a:rPr>
              <a:t>futility</a:t>
            </a:r>
            <a:r>
              <a:rPr lang="en-US" sz="4800" dirty="0"/>
              <a:t> of their mind, having their understanding </a:t>
            </a:r>
            <a:r>
              <a:rPr lang="en-US" sz="4800" dirty="0">
                <a:solidFill>
                  <a:schemeClr val="accent6"/>
                </a:solidFill>
              </a:rPr>
              <a:t>darkened</a:t>
            </a:r>
            <a:r>
              <a:rPr lang="en-US" sz="4800" dirty="0"/>
              <a:t>, being </a:t>
            </a:r>
            <a:r>
              <a:rPr lang="en-US" sz="4800" dirty="0">
                <a:solidFill>
                  <a:schemeClr val="accent6"/>
                </a:solidFill>
              </a:rPr>
              <a:t>alienated</a:t>
            </a:r>
            <a:r>
              <a:rPr lang="en-US" sz="4800" dirty="0"/>
              <a:t> from the life of God, because of the ignorance that is in them, because of the </a:t>
            </a:r>
            <a:r>
              <a:rPr lang="en-US" sz="4800" dirty="0">
                <a:solidFill>
                  <a:schemeClr val="accent6"/>
                </a:solidFill>
              </a:rPr>
              <a:t>blindness</a:t>
            </a:r>
            <a:r>
              <a:rPr lang="en-US" sz="4800" dirty="0"/>
              <a:t> of their heart; who, being past feeling” (vv 17b-19a)</a:t>
            </a:r>
          </a:p>
        </p:txBody>
      </p:sp>
    </p:spTree>
    <p:extLst>
      <p:ext uri="{BB962C8B-B14F-4D97-AF65-F5344CB8AC3E}">
        <p14:creationId xmlns:p14="http://schemas.microsoft.com/office/powerpoint/2010/main" val="59489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9AEB-8725-4A18-A303-BE723D60A4FD}"/>
              </a:ext>
            </a:extLst>
          </p:cNvPr>
          <p:cNvSpPr>
            <a:spLocks noGrp="1"/>
          </p:cNvSpPr>
          <p:nvPr>
            <p:ph type="title"/>
          </p:nvPr>
        </p:nvSpPr>
        <p:spPr/>
        <p:txBody>
          <a:bodyPr/>
          <a:lstStyle/>
          <a:p>
            <a:r>
              <a:rPr lang="en-US" dirty="0"/>
              <a:t>The Gentiles are…</a:t>
            </a:r>
          </a:p>
        </p:txBody>
      </p:sp>
      <p:sp>
        <p:nvSpPr>
          <p:cNvPr id="3" name="Content Placeholder 2">
            <a:extLst>
              <a:ext uri="{FF2B5EF4-FFF2-40B4-BE49-F238E27FC236}">
                <a16:creationId xmlns:a16="http://schemas.microsoft.com/office/drawing/2014/main" id="{D5836819-29E0-4D4D-B07E-F46320F6A415}"/>
              </a:ext>
            </a:extLst>
          </p:cNvPr>
          <p:cNvSpPr>
            <a:spLocks noGrp="1"/>
          </p:cNvSpPr>
          <p:nvPr>
            <p:ph idx="1"/>
          </p:nvPr>
        </p:nvSpPr>
        <p:spPr/>
        <p:txBody>
          <a:bodyPr>
            <a:normAutofit/>
          </a:bodyPr>
          <a:lstStyle/>
          <a:p>
            <a:r>
              <a:rPr lang="en-US" sz="3600" u="sng" dirty="0"/>
              <a:t>Spiritually</a:t>
            </a:r>
            <a:r>
              <a:rPr lang="en-US" sz="3600" dirty="0"/>
              <a:t> degenerate (“alienated from the life of God”)</a:t>
            </a:r>
          </a:p>
          <a:p>
            <a:r>
              <a:rPr lang="en-US" sz="3600" u="sng" dirty="0"/>
              <a:t>Mentally</a:t>
            </a:r>
            <a:r>
              <a:rPr lang="en-US" sz="3600" dirty="0"/>
              <a:t> degenerate (“ignorance,” “blindness”)</a:t>
            </a:r>
          </a:p>
          <a:p>
            <a:r>
              <a:rPr lang="en-US" sz="3600" u="sng" dirty="0"/>
              <a:t>Emotionally</a:t>
            </a:r>
            <a:r>
              <a:rPr lang="en-US" sz="3600" dirty="0"/>
              <a:t> degenerate (“past feeling”)</a:t>
            </a:r>
          </a:p>
          <a:p>
            <a:r>
              <a:rPr lang="en-US" sz="3600" u="sng" dirty="0"/>
              <a:t>Overtly</a:t>
            </a:r>
            <a:r>
              <a:rPr lang="en-US" sz="3600" dirty="0"/>
              <a:t> degenerate (“given themselves over”) </a:t>
            </a:r>
          </a:p>
        </p:txBody>
      </p:sp>
    </p:spTree>
    <p:extLst>
      <p:ext uri="{BB962C8B-B14F-4D97-AF65-F5344CB8AC3E}">
        <p14:creationId xmlns:p14="http://schemas.microsoft.com/office/powerpoint/2010/main" val="230676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What is the root problem?</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rmAutofit fontScale="92500"/>
          </a:bodyPr>
          <a:lstStyle/>
          <a:p>
            <a:r>
              <a:rPr lang="en-US" sz="4800" dirty="0"/>
              <a:t>“ in the futility of their </a:t>
            </a:r>
            <a:r>
              <a:rPr lang="en-US" sz="4800" u="sng" dirty="0">
                <a:solidFill>
                  <a:schemeClr val="accent3"/>
                </a:solidFill>
              </a:rPr>
              <a:t>mind</a:t>
            </a:r>
            <a:r>
              <a:rPr lang="en-US" sz="4800" dirty="0"/>
              <a:t>, having their </a:t>
            </a:r>
            <a:r>
              <a:rPr lang="en-US" sz="4800" u="sng" dirty="0">
                <a:solidFill>
                  <a:schemeClr val="accent3"/>
                </a:solidFill>
              </a:rPr>
              <a:t>understanding</a:t>
            </a:r>
            <a:r>
              <a:rPr lang="en-US" sz="4800" dirty="0"/>
              <a:t> darkened, being alienated from the life of God, because of the </a:t>
            </a:r>
            <a:r>
              <a:rPr lang="en-US" sz="4800" u="sng" dirty="0">
                <a:solidFill>
                  <a:schemeClr val="accent3"/>
                </a:solidFill>
              </a:rPr>
              <a:t>ignorance</a:t>
            </a:r>
            <a:r>
              <a:rPr lang="en-US" sz="4800" dirty="0"/>
              <a:t> that is in them, because of the </a:t>
            </a:r>
            <a:r>
              <a:rPr lang="en-US" sz="4800" u="sng" dirty="0">
                <a:solidFill>
                  <a:schemeClr val="accent3"/>
                </a:solidFill>
              </a:rPr>
              <a:t>blindness of their heart</a:t>
            </a:r>
            <a:r>
              <a:rPr lang="en-US" sz="4800" dirty="0"/>
              <a:t>; who, being </a:t>
            </a:r>
            <a:r>
              <a:rPr lang="en-US" sz="4800" u="sng" dirty="0">
                <a:solidFill>
                  <a:schemeClr val="accent3"/>
                </a:solidFill>
              </a:rPr>
              <a:t>past feeling… </a:t>
            </a:r>
            <a:r>
              <a:rPr lang="en-US" sz="4800" dirty="0"/>
              <a:t>(vv 17b-19a)</a:t>
            </a:r>
          </a:p>
        </p:txBody>
      </p:sp>
    </p:spTree>
    <p:extLst>
      <p:ext uri="{BB962C8B-B14F-4D97-AF65-F5344CB8AC3E}">
        <p14:creationId xmlns:p14="http://schemas.microsoft.com/office/powerpoint/2010/main" val="243537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What was the practical result of their sinful mentality?</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rmAutofit fontScale="92500" lnSpcReduction="10000"/>
          </a:bodyPr>
          <a:lstStyle/>
          <a:p>
            <a:pPr marL="0" indent="0">
              <a:buNone/>
            </a:pPr>
            <a:r>
              <a:rPr lang="en-US" sz="4400" dirty="0"/>
              <a:t>“ have given themselves over to </a:t>
            </a:r>
            <a:r>
              <a:rPr lang="en-US" sz="4400" dirty="0">
                <a:solidFill>
                  <a:schemeClr val="accent3"/>
                </a:solidFill>
              </a:rPr>
              <a:t>lewdness</a:t>
            </a:r>
            <a:r>
              <a:rPr lang="en-US" sz="4400" dirty="0"/>
              <a:t>, to work all </a:t>
            </a:r>
            <a:r>
              <a:rPr lang="en-US" sz="4400" dirty="0">
                <a:solidFill>
                  <a:schemeClr val="accent3"/>
                </a:solidFill>
              </a:rPr>
              <a:t>uncleanness</a:t>
            </a:r>
            <a:r>
              <a:rPr lang="en-US" sz="4400" dirty="0"/>
              <a:t> with </a:t>
            </a:r>
            <a:r>
              <a:rPr lang="en-US" sz="4400" dirty="0">
                <a:solidFill>
                  <a:schemeClr val="accent3"/>
                </a:solidFill>
              </a:rPr>
              <a:t>greediness</a:t>
            </a:r>
            <a:r>
              <a:rPr lang="en-US" sz="4400" dirty="0"/>
              <a:t>” (vv 19b).</a:t>
            </a:r>
          </a:p>
          <a:p>
            <a:endParaRPr lang="en-US" sz="4400" dirty="0"/>
          </a:p>
          <a:p>
            <a:r>
              <a:rPr lang="en-US" sz="2800" dirty="0"/>
              <a:t>Mental sins lead to overt sins.</a:t>
            </a:r>
          </a:p>
          <a:p>
            <a:r>
              <a:rPr lang="en-US" sz="2800" dirty="0"/>
              <a:t>Without an eternal perspective, the Gentiles turned to hedonism.</a:t>
            </a:r>
          </a:p>
          <a:p>
            <a:r>
              <a:rPr lang="en-US" sz="2800" dirty="0"/>
              <a:t>If you think the body is all there is, that’s what you’ll live for</a:t>
            </a:r>
          </a:p>
        </p:txBody>
      </p:sp>
    </p:spTree>
    <p:extLst>
      <p:ext uri="{BB962C8B-B14F-4D97-AF65-F5344CB8AC3E}">
        <p14:creationId xmlns:p14="http://schemas.microsoft.com/office/powerpoint/2010/main" val="30513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CABC3-580C-4CD4-AC28-279A7BCF3A0E}"/>
              </a:ext>
            </a:extLst>
          </p:cNvPr>
          <p:cNvSpPr>
            <a:spLocks noGrp="1"/>
          </p:cNvSpPr>
          <p:nvPr>
            <p:ph type="title"/>
          </p:nvPr>
        </p:nvSpPr>
        <p:spPr/>
        <p:txBody>
          <a:bodyPr/>
          <a:lstStyle/>
          <a:p>
            <a:r>
              <a:rPr lang="en-US" dirty="0"/>
              <a:t>Paul: “You were taught better than that!”</a:t>
            </a:r>
          </a:p>
        </p:txBody>
      </p:sp>
      <p:sp>
        <p:nvSpPr>
          <p:cNvPr id="5" name="Text Placeholder 4">
            <a:extLst>
              <a:ext uri="{FF2B5EF4-FFF2-40B4-BE49-F238E27FC236}">
                <a16:creationId xmlns:a16="http://schemas.microsoft.com/office/drawing/2014/main" id="{36B36C1F-E6DA-4887-8323-50DF2A3B2E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80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What is the Christian’s advantage?</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rmAutofit fontScale="92500" lnSpcReduction="10000"/>
          </a:bodyPr>
          <a:lstStyle/>
          <a:p>
            <a:pPr marL="0" indent="0">
              <a:buNone/>
            </a:pPr>
            <a:r>
              <a:rPr lang="en-US" sz="4400" dirty="0"/>
              <a:t>“ But you have not so </a:t>
            </a:r>
            <a:r>
              <a:rPr lang="en-US" sz="4400" u="sng" dirty="0">
                <a:solidFill>
                  <a:schemeClr val="accent3"/>
                </a:solidFill>
              </a:rPr>
              <a:t>learned</a:t>
            </a:r>
            <a:r>
              <a:rPr lang="en-US" sz="4400" dirty="0"/>
              <a:t> Christ, if indeed you have </a:t>
            </a:r>
            <a:r>
              <a:rPr lang="en-US" sz="4400" u="sng" dirty="0">
                <a:solidFill>
                  <a:schemeClr val="accent3"/>
                </a:solidFill>
              </a:rPr>
              <a:t>heard</a:t>
            </a:r>
            <a:r>
              <a:rPr lang="en-US" sz="4400" dirty="0"/>
              <a:t> Him and have been </a:t>
            </a:r>
            <a:r>
              <a:rPr lang="en-US" sz="4400" u="sng" dirty="0">
                <a:solidFill>
                  <a:schemeClr val="accent3"/>
                </a:solidFill>
              </a:rPr>
              <a:t>taught</a:t>
            </a:r>
            <a:r>
              <a:rPr lang="en-US" sz="4400" dirty="0"/>
              <a:t> by Him, as the </a:t>
            </a:r>
            <a:r>
              <a:rPr lang="en-US" sz="4400" u="sng" dirty="0">
                <a:solidFill>
                  <a:schemeClr val="accent3"/>
                </a:solidFill>
              </a:rPr>
              <a:t>truth</a:t>
            </a:r>
            <a:r>
              <a:rPr lang="en-US" sz="4400" dirty="0"/>
              <a:t> is in Jesus: ” (vv 20-21).</a:t>
            </a:r>
          </a:p>
          <a:p>
            <a:endParaRPr lang="en-US" sz="4400" dirty="0"/>
          </a:p>
          <a:p>
            <a:pPr marL="0" indent="0">
              <a:buNone/>
            </a:pPr>
            <a:r>
              <a:rPr lang="en-US" sz="2800" dirty="0"/>
              <a:t>“If”….and they had</a:t>
            </a:r>
          </a:p>
          <a:p>
            <a:pPr marL="0" indent="0">
              <a:buNone/>
            </a:pPr>
            <a:r>
              <a:rPr lang="en-US" sz="2800" dirty="0"/>
              <a:t>Process: (1) Truth is taught; (2) Truth is heard; (3) Truth is learned.</a:t>
            </a:r>
          </a:p>
          <a:p>
            <a:pPr marL="0" indent="0">
              <a:buNone/>
            </a:pPr>
            <a:endParaRPr lang="en-US" sz="2800" dirty="0"/>
          </a:p>
        </p:txBody>
      </p:sp>
    </p:spTree>
    <p:extLst>
      <p:ext uri="{BB962C8B-B14F-4D97-AF65-F5344CB8AC3E}">
        <p14:creationId xmlns:p14="http://schemas.microsoft.com/office/powerpoint/2010/main" val="277440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What did they learn? </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rmAutofit fontScale="92500" lnSpcReduction="10000"/>
          </a:bodyPr>
          <a:lstStyle/>
          <a:p>
            <a:pPr marL="0" indent="0">
              <a:buNone/>
            </a:pPr>
            <a:r>
              <a:rPr lang="en-US" sz="4400" dirty="0"/>
              <a:t>“[namely] your </a:t>
            </a:r>
            <a:r>
              <a:rPr lang="en-US" sz="4400" u="sng" dirty="0">
                <a:solidFill>
                  <a:schemeClr val="accent3"/>
                </a:solidFill>
              </a:rPr>
              <a:t>having put off </a:t>
            </a:r>
            <a:r>
              <a:rPr lang="en-US" sz="4400" dirty="0"/>
              <a:t>according to the former conversation the </a:t>
            </a:r>
            <a:r>
              <a:rPr lang="en-US" sz="4400" dirty="0">
                <a:solidFill>
                  <a:schemeClr val="accent6"/>
                </a:solidFill>
              </a:rPr>
              <a:t>old man </a:t>
            </a:r>
            <a:r>
              <a:rPr lang="en-US" sz="4400" dirty="0"/>
              <a:t>which corrupts itself according to the deceitful lusts; and being renewed in the spirit of your mind; and [your] </a:t>
            </a:r>
            <a:r>
              <a:rPr lang="en-US" sz="4400" u="sng" dirty="0">
                <a:solidFill>
                  <a:schemeClr val="accent3"/>
                </a:solidFill>
              </a:rPr>
              <a:t>having put on</a:t>
            </a:r>
            <a:r>
              <a:rPr lang="en-US" sz="4400" dirty="0"/>
              <a:t> the </a:t>
            </a:r>
            <a:r>
              <a:rPr lang="en-US" sz="4400" dirty="0">
                <a:solidFill>
                  <a:schemeClr val="accent6"/>
                </a:solidFill>
              </a:rPr>
              <a:t>new man</a:t>
            </a:r>
            <a:r>
              <a:rPr lang="en-US" sz="4400" dirty="0"/>
              <a:t>, which according to God is created in truthful righteousness and holiness” (Darby, vv 22-24).</a:t>
            </a:r>
          </a:p>
          <a:p>
            <a:endParaRPr lang="en-US" sz="4400" dirty="0"/>
          </a:p>
          <a:p>
            <a:pPr marL="0" indent="0">
              <a:buNone/>
            </a:pPr>
            <a:endParaRPr lang="en-US" sz="2800" dirty="0"/>
          </a:p>
        </p:txBody>
      </p:sp>
    </p:spTree>
    <p:extLst>
      <p:ext uri="{BB962C8B-B14F-4D97-AF65-F5344CB8AC3E}">
        <p14:creationId xmlns:p14="http://schemas.microsoft.com/office/powerpoint/2010/main" val="120309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Having put off and on…</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Autofit/>
          </a:bodyPr>
          <a:lstStyle/>
          <a:p>
            <a:pPr marL="0" indent="0">
              <a:buNone/>
            </a:pPr>
            <a:r>
              <a:rPr lang="en-US" sz="2800" dirty="0"/>
              <a:t>“aorist middle infinite has the idea of an </a:t>
            </a:r>
            <a:r>
              <a:rPr lang="en-US" sz="2800" dirty="0">
                <a:solidFill>
                  <a:schemeClr val="accent1"/>
                </a:solidFill>
              </a:rPr>
              <a:t>inceptive act </a:t>
            </a:r>
            <a:r>
              <a:rPr lang="en-US" sz="2800" dirty="0"/>
              <a:t>that may have reference to conversion. Also, the lexical verbs of putting off and putting on of clothing emphasizes </a:t>
            </a:r>
            <a:r>
              <a:rPr lang="en-US" sz="2800" dirty="0">
                <a:solidFill>
                  <a:schemeClr val="accent1"/>
                </a:solidFill>
              </a:rPr>
              <a:t>accomplished events </a:t>
            </a:r>
            <a:r>
              <a:rPr lang="en-US" sz="2800" dirty="0"/>
              <a:t>rather than the process of activities. The middle voice emphasizes that </a:t>
            </a:r>
            <a:r>
              <a:rPr lang="en-US" sz="2800" dirty="0">
                <a:solidFill>
                  <a:schemeClr val="accent1"/>
                </a:solidFill>
              </a:rPr>
              <a:t>the subject receives the benefits</a:t>
            </a:r>
            <a:r>
              <a:rPr lang="en-US" sz="2800" dirty="0"/>
              <a:t> of his or her action. It is not a reflexive idea, for the person could not do it by his or her own strength. Hence, believers were taught that </a:t>
            </a:r>
            <a:r>
              <a:rPr lang="en-US" sz="2800" dirty="0">
                <a:solidFill>
                  <a:schemeClr val="accent1"/>
                </a:solidFill>
              </a:rPr>
              <a:t>they have put off or have laid aside the old person at conversion</a:t>
            </a:r>
            <a:r>
              <a:rPr lang="en-US" sz="2800" dirty="0"/>
              <a:t>” (Hoehner, </a:t>
            </a:r>
            <a:r>
              <a:rPr lang="en-US" sz="2800" i="1" dirty="0"/>
              <a:t>Ephesians</a:t>
            </a:r>
            <a:r>
              <a:rPr lang="en-US" sz="2800" dirty="0"/>
              <a:t>, 603).</a:t>
            </a:r>
          </a:p>
          <a:p>
            <a:endParaRPr lang="en-US" sz="2800" dirty="0"/>
          </a:p>
        </p:txBody>
      </p:sp>
    </p:spTree>
    <p:extLst>
      <p:ext uri="{BB962C8B-B14F-4D97-AF65-F5344CB8AC3E}">
        <p14:creationId xmlns:p14="http://schemas.microsoft.com/office/powerpoint/2010/main" val="335373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Having put off and on…is positional truth</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Autofit/>
          </a:bodyPr>
          <a:lstStyle/>
          <a:p>
            <a:r>
              <a:rPr lang="en-US" sz="2800" dirty="0"/>
              <a:t>“The old man is put off and the new man is put on. We are not told to put off the old man by all kinds of endeavors and resolutions; it is already done. The old man was put away by the cross of Christ (Rom 6:6). This is the blessed truth which delivers from doubt and bondage. And then we receive something in Christ, the new man, the new nature. Grace unclothed us and clothed us. Grace made an end of the old man and put upon us the new man. And this new man, after God, is created in righteousness and true holiness, which calls for a corresponding walk” (</a:t>
            </a:r>
            <a:r>
              <a:rPr lang="en-US" sz="2800" i="1" dirty="0"/>
              <a:t>Gaebelein’s Concise Commentary</a:t>
            </a:r>
            <a:r>
              <a:rPr lang="en-US" sz="2800" dirty="0"/>
              <a:t>, p. 999).</a:t>
            </a:r>
          </a:p>
          <a:p>
            <a:endParaRPr lang="en-US" sz="2800" dirty="0"/>
          </a:p>
        </p:txBody>
      </p:sp>
    </p:spTree>
    <p:extLst>
      <p:ext uri="{BB962C8B-B14F-4D97-AF65-F5344CB8AC3E}">
        <p14:creationId xmlns:p14="http://schemas.microsoft.com/office/powerpoint/2010/main" val="24343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What is the “old man”?</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Autofit/>
          </a:bodyPr>
          <a:lstStyle/>
          <a:p>
            <a:pPr marL="0" indent="0">
              <a:buNone/>
            </a:pPr>
            <a:r>
              <a:rPr lang="en-US" sz="3200" dirty="0"/>
              <a:t>Not </a:t>
            </a:r>
            <a:r>
              <a:rPr lang="en-US" sz="3200" u="sng" dirty="0"/>
              <a:t>the flesh</a:t>
            </a:r>
            <a:r>
              <a:rPr lang="en-US" sz="3200" dirty="0"/>
              <a:t>, but a corporate identity?</a:t>
            </a:r>
          </a:p>
          <a:p>
            <a:pPr marL="274320" lvl="1" indent="0">
              <a:buNone/>
            </a:pPr>
            <a:r>
              <a:rPr lang="en-US" sz="3000" dirty="0"/>
              <a:t>“It should be observed, however, that the old man now ‘put off’ is not identical with the flesh which, without question, is to abide with each believer to the end of his earthly pilgrimage (Gal. 5:16, 17); but it is rather the first Adamic-relationship which, for the believer, passed out of existence with the death of Christ, being replaced by the New-Creation relationship in Christ, the Last Adam” (Chafer, </a:t>
            </a:r>
            <a:r>
              <a:rPr lang="en-US" sz="3000" i="1" dirty="0"/>
              <a:t>The Ephesian Letter</a:t>
            </a:r>
            <a:r>
              <a:rPr lang="en-US" sz="3000" dirty="0"/>
              <a:t>).</a:t>
            </a:r>
          </a:p>
          <a:p>
            <a:endParaRPr lang="en-US" sz="3200" dirty="0"/>
          </a:p>
        </p:txBody>
      </p:sp>
    </p:spTree>
    <p:extLst>
      <p:ext uri="{BB962C8B-B14F-4D97-AF65-F5344CB8AC3E}">
        <p14:creationId xmlns:p14="http://schemas.microsoft.com/office/powerpoint/2010/main" val="38151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new corporate identity</a:t>
            </a:r>
          </a:p>
        </p:txBody>
      </p:sp>
      <p:sp>
        <p:nvSpPr>
          <p:cNvPr id="3" name="Content Placeholder 2"/>
          <p:cNvSpPr>
            <a:spLocks noGrp="1"/>
          </p:cNvSpPr>
          <p:nvPr>
            <p:ph idx="1"/>
          </p:nvPr>
        </p:nvSpPr>
        <p:spPr/>
        <p:txBody>
          <a:bodyPr>
            <a:normAutofit/>
          </a:bodyPr>
          <a:lstStyle/>
          <a:p>
            <a:r>
              <a:rPr lang="en-US" sz="4000" dirty="0"/>
              <a:t>I was born a Canadian citizen</a:t>
            </a:r>
          </a:p>
          <a:p>
            <a:r>
              <a:rPr lang="en-US" sz="4000" dirty="0"/>
              <a:t>I became a US citizen in Nov 2013</a:t>
            </a:r>
          </a:p>
          <a:p>
            <a:r>
              <a:rPr lang="en-US" sz="4000" dirty="0"/>
              <a:t>I believe in limited government, personal freedom, &amp; BBQ</a:t>
            </a:r>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What is the new man?</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Autofit/>
          </a:bodyPr>
          <a:lstStyle/>
          <a:p>
            <a:pPr marL="0" indent="0">
              <a:buNone/>
            </a:pPr>
            <a:r>
              <a:rPr lang="en-US" sz="2800" dirty="0"/>
              <a:t>Not the new born-again nature, but a new corporate identity:</a:t>
            </a:r>
          </a:p>
          <a:p>
            <a:pPr marL="274320" lvl="1" indent="0">
              <a:buNone/>
            </a:pPr>
            <a:r>
              <a:rPr lang="en-US" sz="2600" dirty="0"/>
              <a:t>“For He Himself is our peace, who has made both one, and has broken down the middle wall of separation, having abolished in His flesh the enmity, </a:t>
            </a:r>
            <a:r>
              <a:rPr lang="en-US" sz="2600" i="1" dirty="0"/>
              <a:t>that is,</a:t>
            </a:r>
            <a:r>
              <a:rPr lang="en-US" sz="2600" dirty="0"/>
              <a:t> the law of commandments </a:t>
            </a:r>
            <a:r>
              <a:rPr lang="en-US" sz="2600" i="1" dirty="0"/>
              <a:t>contained</a:t>
            </a:r>
            <a:r>
              <a:rPr lang="en-US" sz="2600" dirty="0"/>
              <a:t> in ordinances, so as to create in Himself </a:t>
            </a:r>
            <a:r>
              <a:rPr lang="en-US" sz="2600" dirty="0">
                <a:solidFill>
                  <a:schemeClr val="accent3"/>
                </a:solidFill>
              </a:rPr>
              <a:t>one new man</a:t>
            </a:r>
            <a:r>
              <a:rPr lang="en-US" sz="2600" dirty="0"/>
              <a:t> </a:t>
            </a:r>
            <a:r>
              <a:rPr lang="en-US" sz="2600" i="1" dirty="0"/>
              <a:t>from</a:t>
            </a:r>
            <a:r>
              <a:rPr lang="en-US" sz="2600" dirty="0"/>
              <a:t> the two, </a:t>
            </a:r>
            <a:r>
              <a:rPr lang="en-US" sz="2600" i="1" dirty="0"/>
              <a:t>thus</a:t>
            </a:r>
            <a:r>
              <a:rPr lang="en-US" sz="2600" dirty="0"/>
              <a:t> making peace, and that He might reconcile them both to God in one body through the cross, thereby putting to death the enmity”  (Ephesians 2:14-16 NKJV).</a:t>
            </a:r>
          </a:p>
        </p:txBody>
      </p:sp>
    </p:spTree>
    <p:extLst>
      <p:ext uri="{BB962C8B-B14F-4D97-AF65-F5344CB8AC3E}">
        <p14:creationId xmlns:p14="http://schemas.microsoft.com/office/powerpoint/2010/main" val="83526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3A55-8DAC-428C-A765-FEF5D5C14EA2}"/>
              </a:ext>
            </a:extLst>
          </p:cNvPr>
          <p:cNvSpPr>
            <a:spLocks noGrp="1"/>
          </p:cNvSpPr>
          <p:nvPr>
            <p:ph type="title"/>
          </p:nvPr>
        </p:nvSpPr>
        <p:spPr/>
        <p:txBody>
          <a:bodyPr/>
          <a:lstStyle/>
          <a:p>
            <a:r>
              <a:rPr lang="en-US" dirty="0"/>
              <a:t>When did this happen to you?</a:t>
            </a:r>
          </a:p>
        </p:txBody>
      </p:sp>
      <p:sp>
        <p:nvSpPr>
          <p:cNvPr id="3" name="Content Placeholder 2">
            <a:extLst>
              <a:ext uri="{FF2B5EF4-FFF2-40B4-BE49-F238E27FC236}">
                <a16:creationId xmlns:a16="http://schemas.microsoft.com/office/drawing/2014/main" id="{1BBD819E-065D-46F0-AB53-C17C1AF81525}"/>
              </a:ext>
            </a:extLst>
          </p:cNvPr>
          <p:cNvSpPr>
            <a:spLocks noGrp="1"/>
          </p:cNvSpPr>
          <p:nvPr>
            <p:ph idx="1"/>
          </p:nvPr>
        </p:nvSpPr>
        <p:spPr/>
        <p:txBody>
          <a:bodyPr>
            <a:noAutofit/>
          </a:bodyPr>
          <a:lstStyle/>
          <a:p>
            <a:pPr marL="0" indent="0">
              <a:buNone/>
            </a:pPr>
            <a:r>
              <a:rPr lang="en-US" sz="4400" dirty="0"/>
              <a:t>Objectively: at the cross.</a:t>
            </a:r>
          </a:p>
          <a:p>
            <a:pPr marL="502920" lvl="2" indent="0">
              <a:buNone/>
            </a:pPr>
            <a:r>
              <a:rPr lang="en-US" sz="4000" dirty="0"/>
              <a:t>“knowing this, that our </a:t>
            </a:r>
            <a:r>
              <a:rPr lang="en-US" sz="4000" dirty="0">
                <a:solidFill>
                  <a:schemeClr val="accent1"/>
                </a:solidFill>
              </a:rPr>
              <a:t>old man </a:t>
            </a:r>
            <a:r>
              <a:rPr lang="en-US" sz="4000" dirty="0"/>
              <a:t>was crucified with </a:t>
            </a:r>
            <a:r>
              <a:rPr lang="en-US" sz="4000" i="1" dirty="0"/>
              <a:t>Him,</a:t>
            </a:r>
            <a:r>
              <a:rPr lang="en-US" sz="4000" dirty="0"/>
              <a:t> that the body of sin might be done away with, that we should no longer be slaves of sin” (Rom 6:6 NKJV).</a:t>
            </a:r>
          </a:p>
          <a:p>
            <a:pPr marL="0" indent="0">
              <a:buNone/>
            </a:pPr>
            <a:r>
              <a:rPr lang="en-US" sz="4400" dirty="0"/>
              <a:t>Subjectively: at the point of faith.</a:t>
            </a:r>
          </a:p>
        </p:txBody>
      </p:sp>
    </p:spTree>
    <p:extLst>
      <p:ext uri="{BB962C8B-B14F-4D97-AF65-F5344CB8AC3E}">
        <p14:creationId xmlns:p14="http://schemas.microsoft.com/office/powerpoint/2010/main" val="50679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Putting on and off=aorist tense.</a:t>
            </a:r>
            <a:br>
              <a:rPr lang="en-US" dirty="0"/>
            </a:br>
            <a:r>
              <a:rPr lang="en-US" dirty="0"/>
              <a:t>Corruption and renewal=present tense.</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rmAutofit fontScale="92500" lnSpcReduction="10000"/>
          </a:bodyPr>
          <a:lstStyle/>
          <a:p>
            <a:pPr marL="0" indent="0">
              <a:buNone/>
            </a:pPr>
            <a:r>
              <a:rPr lang="en-US" sz="4400" dirty="0"/>
              <a:t>“[namely] your having put off according to the former conversation the </a:t>
            </a:r>
            <a:r>
              <a:rPr lang="en-US" sz="4400" dirty="0">
                <a:solidFill>
                  <a:schemeClr val="accent3"/>
                </a:solidFill>
              </a:rPr>
              <a:t>old man </a:t>
            </a:r>
            <a:r>
              <a:rPr lang="en-US" sz="4400" dirty="0">
                <a:solidFill>
                  <a:schemeClr val="accent4"/>
                </a:solidFill>
              </a:rPr>
              <a:t>which corrupts itself </a:t>
            </a:r>
            <a:r>
              <a:rPr lang="en-US" sz="4400" dirty="0"/>
              <a:t>according to the deceitful lusts; and </a:t>
            </a:r>
            <a:r>
              <a:rPr lang="en-US" sz="4400" dirty="0">
                <a:solidFill>
                  <a:schemeClr val="accent4"/>
                </a:solidFill>
              </a:rPr>
              <a:t>being renewed </a:t>
            </a:r>
            <a:r>
              <a:rPr lang="en-US" sz="4400" dirty="0">
                <a:solidFill>
                  <a:schemeClr val="accent3"/>
                </a:solidFill>
              </a:rPr>
              <a:t>in the spirit of your mind</a:t>
            </a:r>
            <a:r>
              <a:rPr lang="en-US" sz="4400" dirty="0"/>
              <a:t>; and [your] having put on the new man, which according to God is created in truthful righteousness and holiness” (Darby, vv 22-24).</a:t>
            </a:r>
          </a:p>
          <a:p>
            <a:endParaRPr lang="en-US" sz="4400" dirty="0"/>
          </a:p>
          <a:p>
            <a:pPr marL="0" indent="0">
              <a:buNone/>
            </a:pPr>
            <a:endParaRPr lang="en-US" sz="2800" dirty="0"/>
          </a:p>
        </p:txBody>
      </p:sp>
    </p:spTree>
    <p:extLst>
      <p:ext uri="{BB962C8B-B14F-4D97-AF65-F5344CB8AC3E}">
        <p14:creationId xmlns:p14="http://schemas.microsoft.com/office/powerpoint/2010/main" val="12225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5596-5DF6-4FA7-9CEF-B0C50992CAE4}"/>
              </a:ext>
            </a:extLst>
          </p:cNvPr>
          <p:cNvSpPr>
            <a:spLocks noGrp="1"/>
          </p:cNvSpPr>
          <p:nvPr>
            <p:ph type="title"/>
          </p:nvPr>
        </p:nvSpPr>
        <p:spPr/>
        <p:txBody>
          <a:bodyPr/>
          <a:lstStyle/>
          <a:p>
            <a:r>
              <a:rPr lang="en-US" dirty="0">
                <a:solidFill>
                  <a:schemeClr val="accent3"/>
                </a:solidFill>
              </a:rPr>
              <a:t>Two ongoing processes</a:t>
            </a:r>
          </a:p>
        </p:txBody>
      </p:sp>
      <p:sp>
        <p:nvSpPr>
          <p:cNvPr id="3" name="Content Placeholder 2">
            <a:extLst>
              <a:ext uri="{FF2B5EF4-FFF2-40B4-BE49-F238E27FC236}">
                <a16:creationId xmlns:a16="http://schemas.microsoft.com/office/drawing/2014/main" id="{4DC6494E-42FC-43D7-8386-4A4571134049}"/>
              </a:ext>
            </a:extLst>
          </p:cNvPr>
          <p:cNvSpPr>
            <a:spLocks noGrp="1"/>
          </p:cNvSpPr>
          <p:nvPr>
            <p:ph idx="1"/>
          </p:nvPr>
        </p:nvSpPr>
        <p:spPr/>
        <p:txBody>
          <a:bodyPr>
            <a:normAutofit/>
          </a:bodyPr>
          <a:lstStyle/>
          <a:p>
            <a:r>
              <a:rPr lang="en-US" sz="2800" dirty="0"/>
              <a:t>The </a:t>
            </a:r>
            <a:r>
              <a:rPr lang="en-US" sz="2800" dirty="0">
                <a:solidFill>
                  <a:schemeClr val="accent1"/>
                </a:solidFill>
              </a:rPr>
              <a:t>corruption of the old man </a:t>
            </a:r>
            <a:r>
              <a:rPr lang="en-US" sz="2800" dirty="0"/>
              <a:t>is in the present tense.</a:t>
            </a:r>
          </a:p>
          <a:p>
            <a:pPr lvl="1"/>
            <a:r>
              <a:rPr lang="en-US" sz="2800" dirty="0"/>
              <a:t>This is evident from the depravity described in vv 17-19.</a:t>
            </a:r>
          </a:p>
          <a:p>
            <a:r>
              <a:rPr lang="en-US" sz="2800" dirty="0"/>
              <a:t>The </a:t>
            </a:r>
            <a:r>
              <a:rPr lang="en-US" sz="2800" dirty="0">
                <a:solidFill>
                  <a:schemeClr val="accent1"/>
                </a:solidFill>
              </a:rPr>
              <a:t>renewal of the spirit of the mind </a:t>
            </a:r>
            <a:r>
              <a:rPr lang="en-US" sz="2800" dirty="0"/>
              <a:t>is in the present tense (infinitive middle or passive).</a:t>
            </a:r>
          </a:p>
          <a:p>
            <a:pPr lvl="1"/>
            <a:r>
              <a:rPr lang="en-US" sz="2800" dirty="0"/>
              <a:t>The human spirit and the human mind are distinct (see 1 Cor 14:14, “my spirit prays, but my mind is unfruitful).</a:t>
            </a:r>
          </a:p>
          <a:p>
            <a:pPr lvl="1"/>
            <a:r>
              <a:rPr lang="en-US" sz="2800" dirty="0"/>
              <a:t>(1) The Holy Spirit uses (2) Bible teaching to (3) work on the born-again human spirit to (4) renew the mind.</a:t>
            </a:r>
          </a:p>
        </p:txBody>
      </p:sp>
    </p:spTree>
    <p:extLst>
      <p:ext uri="{BB962C8B-B14F-4D97-AF65-F5344CB8AC3E}">
        <p14:creationId xmlns:p14="http://schemas.microsoft.com/office/powerpoint/2010/main" val="212694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64E4-E346-4CC3-9CF6-85B7FC0758B4}"/>
              </a:ext>
            </a:extLst>
          </p:cNvPr>
          <p:cNvSpPr>
            <a:spLocks noGrp="1"/>
          </p:cNvSpPr>
          <p:nvPr>
            <p:ph type="title"/>
          </p:nvPr>
        </p:nvSpPr>
        <p:spPr/>
        <p:txBody>
          <a:bodyPr/>
          <a:lstStyle/>
          <a:p>
            <a:r>
              <a:rPr lang="en-US" dirty="0"/>
              <a:t>If there’s time…</a:t>
            </a:r>
          </a:p>
        </p:txBody>
      </p:sp>
      <p:sp>
        <p:nvSpPr>
          <p:cNvPr id="3" name="Content Placeholder 2">
            <a:extLst>
              <a:ext uri="{FF2B5EF4-FFF2-40B4-BE49-F238E27FC236}">
                <a16:creationId xmlns:a16="http://schemas.microsoft.com/office/drawing/2014/main" id="{22450450-AF1A-437D-B79D-C6FA454ED614}"/>
              </a:ext>
            </a:extLst>
          </p:cNvPr>
          <p:cNvSpPr>
            <a:spLocks noGrp="1"/>
          </p:cNvSpPr>
          <p:nvPr>
            <p:ph idx="1"/>
          </p:nvPr>
        </p:nvSpPr>
        <p:spPr/>
        <p:txBody>
          <a:bodyPr>
            <a:normAutofit/>
          </a:bodyPr>
          <a:lstStyle/>
          <a:p>
            <a:pPr marL="0" indent="0">
              <a:buNone/>
            </a:pPr>
            <a:r>
              <a:rPr lang="en-US" sz="3200" dirty="0"/>
              <a:t>Application: an REBT way to renew your mind</a:t>
            </a:r>
          </a:p>
          <a:p>
            <a:r>
              <a:rPr lang="en-US" sz="3200" dirty="0"/>
              <a:t>A=Activating Event</a:t>
            </a:r>
          </a:p>
          <a:p>
            <a:r>
              <a:rPr lang="en-US" sz="3200" dirty="0"/>
              <a:t>B= Beliefs about the Event</a:t>
            </a:r>
          </a:p>
          <a:p>
            <a:r>
              <a:rPr lang="en-US" sz="3200" dirty="0"/>
              <a:t>C = Consequence (Emotional and Behavioral)</a:t>
            </a:r>
          </a:p>
          <a:p>
            <a:r>
              <a:rPr lang="en-US" sz="3200" dirty="0"/>
              <a:t>D = Dispute with Doctrine</a:t>
            </a:r>
          </a:p>
          <a:p>
            <a:r>
              <a:rPr lang="en-US" sz="3200" dirty="0"/>
              <a:t>E = Effect Change</a:t>
            </a:r>
          </a:p>
        </p:txBody>
      </p:sp>
    </p:spTree>
    <p:extLst>
      <p:ext uri="{BB962C8B-B14F-4D97-AF65-F5344CB8AC3E}">
        <p14:creationId xmlns:p14="http://schemas.microsoft.com/office/powerpoint/2010/main" val="32808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6AD13B-D55B-4B3B-BD9D-1F08722BDF2F}"/>
              </a:ext>
            </a:extLst>
          </p:cNvPr>
          <p:cNvSpPr>
            <a:spLocks noGrp="1"/>
          </p:cNvSpPr>
          <p:nvPr>
            <p:ph type="title"/>
          </p:nvPr>
        </p:nvSpPr>
        <p:spPr>
          <a:xfrm>
            <a:off x="962603" y="1888236"/>
            <a:ext cx="8229600" cy="3081528"/>
          </a:xfrm>
        </p:spPr>
        <p:txBody>
          <a:bodyPr>
            <a:normAutofit/>
          </a:bodyPr>
          <a:lstStyle/>
          <a:p>
            <a:r>
              <a:rPr lang="en-US" dirty="0"/>
              <a:t>When you’re “in Christ,” think Christ, so you will live Christ.</a:t>
            </a:r>
          </a:p>
        </p:txBody>
      </p:sp>
    </p:spTree>
    <p:extLst>
      <p:ext uri="{BB962C8B-B14F-4D97-AF65-F5344CB8AC3E}">
        <p14:creationId xmlns:p14="http://schemas.microsoft.com/office/powerpoint/2010/main" val="142214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new corporate identity</a:t>
            </a:r>
          </a:p>
        </p:txBody>
      </p:sp>
      <p:sp>
        <p:nvSpPr>
          <p:cNvPr id="3" name="Content Placeholder 2"/>
          <p:cNvSpPr>
            <a:spLocks noGrp="1"/>
          </p:cNvSpPr>
          <p:nvPr>
            <p:ph idx="1"/>
          </p:nvPr>
        </p:nvSpPr>
        <p:spPr/>
        <p:txBody>
          <a:bodyPr>
            <a:normAutofit/>
          </a:bodyPr>
          <a:lstStyle/>
          <a:p>
            <a:r>
              <a:rPr lang="en-US" sz="4000" dirty="0"/>
              <a:t>But I still don’t own a gun, a pickup, cowboy boots, listen to country music, eat Tex-Mex, or watch football</a:t>
            </a:r>
          </a:p>
          <a:p>
            <a:r>
              <a:rPr lang="en-US" sz="4000" dirty="0"/>
              <a:t>My new corporate identity is still working on changing my mentality and my behavior</a:t>
            </a:r>
          </a:p>
        </p:txBody>
      </p:sp>
    </p:spTree>
    <p:extLst>
      <p:ext uri="{BB962C8B-B14F-4D97-AF65-F5344CB8AC3E}">
        <p14:creationId xmlns:p14="http://schemas.microsoft.com/office/powerpoint/2010/main" val="38840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contrast…</a:t>
            </a:r>
          </a:p>
        </p:txBody>
      </p:sp>
      <p:sp>
        <p:nvSpPr>
          <p:cNvPr id="3" name="Content Placeholder 2"/>
          <p:cNvSpPr>
            <a:spLocks noGrp="1"/>
          </p:cNvSpPr>
          <p:nvPr>
            <p:ph idx="1"/>
          </p:nvPr>
        </p:nvSpPr>
        <p:spPr>
          <a:xfrm>
            <a:off x="1295400" y="1828799"/>
            <a:ext cx="4653844" cy="4666898"/>
          </a:xfrm>
        </p:spPr>
        <p:txBody>
          <a:bodyPr>
            <a:noAutofit/>
          </a:bodyPr>
          <a:lstStyle/>
          <a:p>
            <a:r>
              <a:rPr lang="en-US" sz="4400" dirty="0"/>
              <a:t>My 4-year-old son was born in Texas</a:t>
            </a:r>
          </a:p>
          <a:p>
            <a:r>
              <a:rPr lang="en-US" sz="4400" dirty="0"/>
              <a:t>He wears cowboy boots </a:t>
            </a:r>
            <a:r>
              <a:rPr lang="en-US" sz="4400" u="sng" dirty="0"/>
              <a:t>with underwear</a:t>
            </a:r>
          </a:p>
        </p:txBody>
      </p:sp>
      <p:pic>
        <p:nvPicPr>
          <p:cNvPr id="6" name="Picture 5" descr="A person that is standing in the grass&#10;&#10;Description automatically generated">
            <a:extLst>
              <a:ext uri="{FF2B5EF4-FFF2-40B4-BE49-F238E27FC236}">
                <a16:creationId xmlns:a16="http://schemas.microsoft.com/office/drawing/2014/main" id="{2227F431-057C-4CCE-B5A8-57EB5C05AF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5387" y="1769532"/>
            <a:ext cx="3521630" cy="4126089"/>
          </a:xfrm>
          <a:prstGeom prst="rect">
            <a:avLst/>
          </a:prstGeom>
        </p:spPr>
      </p:pic>
    </p:spTree>
    <p:extLst>
      <p:ext uri="{BB962C8B-B14F-4D97-AF65-F5344CB8AC3E}">
        <p14:creationId xmlns:p14="http://schemas.microsoft.com/office/powerpoint/2010/main" val="4142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contrast…my son’s corporate identity</a:t>
            </a:r>
          </a:p>
        </p:txBody>
      </p:sp>
      <p:sp>
        <p:nvSpPr>
          <p:cNvPr id="3" name="Content Placeholder 2"/>
          <p:cNvSpPr>
            <a:spLocks noGrp="1"/>
          </p:cNvSpPr>
          <p:nvPr>
            <p:ph idx="1"/>
          </p:nvPr>
        </p:nvSpPr>
        <p:spPr>
          <a:xfrm>
            <a:off x="1295400" y="1828799"/>
            <a:ext cx="4450644" cy="4666898"/>
          </a:xfrm>
        </p:spPr>
        <p:txBody>
          <a:bodyPr>
            <a:noAutofit/>
          </a:bodyPr>
          <a:lstStyle/>
          <a:p>
            <a:r>
              <a:rPr lang="en-US" sz="4000" dirty="0"/>
              <a:t>He wants to own this pickup</a:t>
            </a:r>
          </a:p>
          <a:p>
            <a:r>
              <a:rPr lang="en-US" sz="4000" dirty="0"/>
              <a:t>with a gun rack</a:t>
            </a:r>
          </a:p>
          <a:p>
            <a:r>
              <a:rPr lang="en-US" sz="4000" dirty="0"/>
              <a:t>so he can “drive in the mud and shoot animals.”</a:t>
            </a:r>
          </a:p>
          <a:p>
            <a:pPr marL="0" indent="0">
              <a:buNone/>
            </a:pPr>
            <a:endParaRPr lang="en-US" sz="2800" dirty="0"/>
          </a:p>
        </p:txBody>
      </p:sp>
      <p:pic>
        <p:nvPicPr>
          <p:cNvPr id="4" name="Picture 3">
            <a:extLst>
              <a:ext uri="{FF2B5EF4-FFF2-40B4-BE49-F238E27FC236}">
                <a16:creationId xmlns:a16="http://schemas.microsoft.com/office/drawing/2014/main" id="{5834F734-8EC2-46CC-84FF-4EEEADBD417A}"/>
              </a:ext>
            </a:extLst>
          </p:cNvPr>
          <p:cNvPicPr>
            <a:picLocks noChangeAspect="1"/>
          </p:cNvPicPr>
          <p:nvPr/>
        </p:nvPicPr>
        <p:blipFill>
          <a:blip r:embed="rId2"/>
          <a:stretch>
            <a:fillRect/>
          </a:stretch>
        </p:blipFill>
        <p:spPr>
          <a:xfrm>
            <a:off x="6096000" y="1828799"/>
            <a:ext cx="6103674" cy="4056239"/>
          </a:xfrm>
          <a:prstGeom prst="rect">
            <a:avLst/>
          </a:prstGeom>
        </p:spPr>
      </p:pic>
    </p:spTree>
    <p:extLst>
      <p:ext uri="{BB962C8B-B14F-4D97-AF65-F5344CB8AC3E}">
        <p14:creationId xmlns:p14="http://schemas.microsoft.com/office/powerpoint/2010/main" val="55124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contrast…my son’s corporate identity</a:t>
            </a:r>
          </a:p>
        </p:txBody>
      </p:sp>
      <p:sp>
        <p:nvSpPr>
          <p:cNvPr id="3" name="Content Placeholder 2"/>
          <p:cNvSpPr>
            <a:spLocks noGrp="1"/>
          </p:cNvSpPr>
          <p:nvPr>
            <p:ph idx="1"/>
          </p:nvPr>
        </p:nvSpPr>
        <p:spPr>
          <a:xfrm>
            <a:off x="1295400" y="1828799"/>
            <a:ext cx="4450644" cy="4666898"/>
          </a:xfrm>
        </p:spPr>
        <p:txBody>
          <a:bodyPr>
            <a:noAutofit/>
          </a:bodyPr>
          <a:lstStyle/>
          <a:p>
            <a:r>
              <a:rPr lang="en-US" sz="4000" dirty="0"/>
              <a:t>My son is a redneck</a:t>
            </a:r>
          </a:p>
          <a:p>
            <a:r>
              <a:rPr lang="en-US" sz="4000" dirty="0"/>
              <a:t>Are rednecks four-year-</a:t>
            </a:r>
            <a:r>
              <a:rPr lang="en-US" sz="4000" dirty="0" err="1"/>
              <a:t>olds</a:t>
            </a:r>
            <a:r>
              <a:rPr lang="en-US" sz="4000" dirty="0"/>
              <a:t> with paychecks?</a:t>
            </a:r>
          </a:p>
          <a:p>
            <a:pPr marL="0" indent="0">
              <a:buNone/>
            </a:pPr>
            <a:endParaRPr lang="en-US" sz="2800" dirty="0"/>
          </a:p>
        </p:txBody>
      </p:sp>
      <p:pic>
        <p:nvPicPr>
          <p:cNvPr id="4" name="Picture 3">
            <a:extLst>
              <a:ext uri="{FF2B5EF4-FFF2-40B4-BE49-F238E27FC236}">
                <a16:creationId xmlns:a16="http://schemas.microsoft.com/office/drawing/2014/main" id="{5834F734-8EC2-46CC-84FF-4EEEADBD417A}"/>
              </a:ext>
            </a:extLst>
          </p:cNvPr>
          <p:cNvPicPr>
            <a:picLocks noChangeAspect="1"/>
          </p:cNvPicPr>
          <p:nvPr/>
        </p:nvPicPr>
        <p:blipFill>
          <a:blip r:embed="rId2"/>
          <a:stretch>
            <a:fillRect/>
          </a:stretch>
        </p:blipFill>
        <p:spPr>
          <a:xfrm>
            <a:off x="6096000" y="1828799"/>
            <a:ext cx="6103674" cy="4056239"/>
          </a:xfrm>
          <a:prstGeom prst="rect">
            <a:avLst/>
          </a:prstGeom>
        </p:spPr>
      </p:pic>
    </p:spTree>
    <p:extLst>
      <p:ext uri="{BB962C8B-B14F-4D97-AF65-F5344CB8AC3E}">
        <p14:creationId xmlns:p14="http://schemas.microsoft.com/office/powerpoint/2010/main" val="414130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82FC1BB5-91FA-4CA4-A6A2-B8C0A5046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524000"/>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0EBE97D-D95E-4B3A-BAFB-F16A5DA9ADDE}"/>
              </a:ext>
            </a:extLst>
          </p:cNvPr>
          <p:cNvSpPr txBox="1">
            <a:spLocks/>
          </p:cNvSpPr>
          <p:nvPr/>
        </p:nvSpPr>
        <p:spPr>
          <a:xfrm>
            <a:off x="2047875" y="588080"/>
            <a:ext cx="9601200" cy="1069940"/>
          </a:xfrm>
          <a:prstGeom prst="rect">
            <a:avLst/>
          </a:prstGeom>
        </p:spPr>
        <p:txBody>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dirty="0"/>
              <a:t>Corporate identities shape the way you live</a:t>
            </a:r>
          </a:p>
        </p:txBody>
      </p:sp>
    </p:spTree>
    <p:extLst>
      <p:ext uri="{BB962C8B-B14F-4D97-AF65-F5344CB8AC3E}">
        <p14:creationId xmlns:p14="http://schemas.microsoft.com/office/powerpoint/2010/main" val="333752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How does your corporate identity affect your living?</a:t>
            </a:r>
          </a:p>
        </p:txBody>
      </p:sp>
      <p:sp>
        <p:nvSpPr>
          <p:cNvPr id="5" name="Text Placeholder 4">
            <a:extLst>
              <a:ext uri="{FF2B5EF4-FFF2-40B4-BE49-F238E27FC236}">
                <a16:creationId xmlns:a16="http://schemas.microsoft.com/office/drawing/2014/main" id="{6A00237E-4FE3-49FB-B52F-C581D61DD807}"/>
              </a:ext>
            </a:extLst>
          </p:cNvPr>
          <p:cNvSpPr>
            <a:spLocks noGrp="1"/>
          </p:cNvSpPr>
          <p:nvPr>
            <p:ph type="body" idx="1"/>
          </p:nvPr>
        </p:nvSpPr>
        <p:spPr/>
        <p:txBody>
          <a:bodyPr/>
          <a:lstStyle/>
          <a:p>
            <a:r>
              <a:rPr lang="en-US" dirty="0"/>
              <a:t>In Ephesians 4:17-24, Paul appeals to the believers’ new corporate identity in Christ, as the basis to change their way of living.</a:t>
            </a:r>
          </a:p>
          <a:p>
            <a:endParaRPr lang="en-US" dirty="0"/>
          </a:p>
        </p:txBody>
      </p:sp>
    </p:spTree>
    <p:extLst>
      <p:ext uri="{BB962C8B-B14F-4D97-AF65-F5344CB8AC3E}">
        <p14:creationId xmlns:p14="http://schemas.microsoft.com/office/powerpoint/2010/main" val="6455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D97EF-A093-4FB0-B239-25CE929E81C5}"/>
              </a:ext>
            </a:extLst>
          </p:cNvPr>
          <p:cNvSpPr>
            <a:spLocks noGrp="1"/>
          </p:cNvSpPr>
          <p:nvPr>
            <p:ph type="title"/>
          </p:nvPr>
        </p:nvSpPr>
        <p:spPr/>
        <p:txBody>
          <a:bodyPr/>
          <a:lstStyle/>
          <a:p>
            <a:r>
              <a:rPr lang="en-US" dirty="0"/>
              <a:t>Paul begins with a moral imperative:</a:t>
            </a:r>
          </a:p>
        </p:txBody>
      </p:sp>
      <p:sp>
        <p:nvSpPr>
          <p:cNvPr id="6" name="Content Placeholder 5">
            <a:extLst>
              <a:ext uri="{FF2B5EF4-FFF2-40B4-BE49-F238E27FC236}">
                <a16:creationId xmlns:a16="http://schemas.microsoft.com/office/drawing/2014/main" id="{387D0474-77A6-4D65-AF35-BF95D2DB7EEC}"/>
              </a:ext>
            </a:extLst>
          </p:cNvPr>
          <p:cNvSpPr>
            <a:spLocks noGrp="1"/>
          </p:cNvSpPr>
          <p:nvPr>
            <p:ph idx="1"/>
          </p:nvPr>
        </p:nvSpPr>
        <p:spPr/>
        <p:txBody>
          <a:bodyPr>
            <a:normAutofit/>
          </a:bodyPr>
          <a:lstStyle/>
          <a:p>
            <a:pPr marL="0" indent="0">
              <a:buNone/>
            </a:pPr>
            <a:r>
              <a:rPr lang="en-US" sz="4800" dirty="0"/>
              <a:t>“This I say, therefore, and testify in the Lord, that you should no longer walk as the rest of the Gentiles walk” (v 17a).</a:t>
            </a:r>
          </a:p>
          <a:p>
            <a:pPr marL="0" indent="0">
              <a:buNone/>
            </a:pPr>
            <a:endParaRPr lang="en-US" sz="4800" dirty="0"/>
          </a:p>
          <a:p>
            <a:r>
              <a:rPr lang="en-US" sz="2800" dirty="0"/>
              <a:t>“no longer” meaning they </a:t>
            </a:r>
            <a:r>
              <a:rPr lang="en-US" sz="2800" i="1" dirty="0"/>
              <a:t>had</a:t>
            </a:r>
          </a:p>
        </p:txBody>
      </p:sp>
    </p:spTree>
    <p:extLst>
      <p:ext uri="{BB962C8B-B14F-4D97-AF65-F5344CB8AC3E}">
        <p14:creationId xmlns:p14="http://schemas.microsoft.com/office/powerpoint/2010/main" val="362469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5835C7-785B-4573-B65C-743B0CF8D81E}">
  <ds:schemaRefs>
    <ds:schemaRef ds:uri="http://schemas.microsoft.com/sharepoint/v3/contenttype/forms"/>
  </ds:schemaRefs>
</ds:datastoreItem>
</file>

<file path=customXml/itemProps2.xml><?xml version="1.0" encoding="utf-8"?>
<ds:datastoreItem xmlns:ds="http://schemas.openxmlformats.org/officeDocument/2006/customXml" ds:itemID="{94FFF20D-36EF-4221-967D-256FA4FE1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D14CB3C-DD6A-4589-8D58-5C0829F3884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1046</Words>
  <Application>Microsoft Office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Georgia</vt:lpstr>
      <vt:lpstr>Brushed Metal 16x9</vt:lpstr>
      <vt:lpstr>Be Renewed</vt:lpstr>
      <vt:lpstr>My new corporate identity</vt:lpstr>
      <vt:lpstr>My new corporate identity</vt:lpstr>
      <vt:lpstr>By contrast…</vt:lpstr>
      <vt:lpstr>By contrast…my son’s corporate identity</vt:lpstr>
      <vt:lpstr>By contrast…my son’s corporate identity</vt:lpstr>
      <vt:lpstr>PowerPoint Presentation</vt:lpstr>
      <vt:lpstr>How does your corporate identity affect your living?</vt:lpstr>
      <vt:lpstr>Paul begins with a moral imperative:</vt:lpstr>
      <vt:lpstr>What’s so bad about Gentile living?</vt:lpstr>
      <vt:lpstr>The Gentiles are…</vt:lpstr>
      <vt:lpstr>What is the root problem?</vt:lpstr>
      <vt:lpstr>What was the practical result of their sinful mentality?</vt:lpstr>
      <vt:lpstr>Paul: “You were taught better than that!”</vt:lpstr>
      <vt:lpstr>What is the Christian’s advantage?</vt:lpstr>
      <vt:lpstr>What did they learn? </vt:lpstr>
      <vt:lpstr>Having put off and on…</vt:lpstr>
      <vt:lpstr>Having put off and on…is positional truth</vt:lpstr>
      <vt:lpstr>What is the “old man”?</vt:lpstr>
      <vt:lpstr>What is the new man?</vt:lpstr>
      <vt:lpstr>When did this happen to you?</vt:lpstr>
      <vt:lpstr>Putting on and off=aorist tense. Corruption and renewal=present tense.</vt:lpstr>
      <vt:lpstr>Two ongoing processes</vt:lpstr>
      <vt:lpstr>If there’s time…</vt:lpstr>
      <vt:lpstr>When you’re “in Christ,” think Christ, so you will live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2013-07-31T17:44:39Z</dcterms:created>
  <dcterms:modified xsi:type="dcterms:W3CDTF">2019-05-20T14:44:29Z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