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268" r:id="rId6"/>
    <p:sldId id="287" r:id="rId7"/>
    <p:sldId id="259" r:id="rId8"/>
    <p:sldId id="284" r:id="rId9"/>
    <p:sldId id="288" r:id="rId10"/>
    <p:sldId id="289" r:id="rId11"/>
    <p:sldId id="261" r:id="rId12"/>
    <p:sldId id="272" r:id="rId13"/>
    <p:sldId id="279" r:id="rId14"/>
    <p:sldId id="278" r:id="rId15"/>
    <p:sldId id="280" r:id="rId16"/>
    <p:sldId id="282" r:id="rId17"/>
    <p:sldId id="28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Need Wisdom and Understanding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Ephesians 1:15-23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4B82A-022F-40B6-8EE1-1D7EAAE476C3}"/>
              </a:ext>
            </a:extLst>
          </p:cNvPr>
          <p:cNvSpPr/>
          <p:nvPr/>
        </p:nvSpPr>
        <p:spPr>
          <a:xfrm>
            <a:off x="10699335" y="5853867"/>
            <a:ext cx="1525986" cy="49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DAD10F5-455F-43AF-B24A-6BFB8986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1" y="5934920"/>
            <a:ext cx="95250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864DF-5F66-4A26-86AC-2095F94084AA}"/>
              </a:ext>
            </a:extLst>
          </p:cNvPr>
          <p:cNvSpPr txBox="1"/>
          <p:nvPr/>
        </p:nvSpPr>
        <p:spPr>
          <a:xfrm>
            <a:off x="7313216" y="5823507"/>
            <a:ext cx="338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GRACE EVANGELICAL SOCIETY</a:t>
            </a:r>
          </a:p>
          <a:p>
            <a:pPr algn="r"/>
            <a:r>
              <a:rPr lang="en-US" sz="1600" i="1" dirty="0">
                <a:latin typeface="+mj-lt"/>
                <a:cs typeface="Arial" panose="020B0604020202020204" pitchFamily="34" charset="0"/>
              </a:rPr>
              <a:t>National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76F0-78C4-43EB-ACDB-B44642F2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Thing – Riches of His Inheritance (v. 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0F6B9-53FF-460B-A2DD-81D1C737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general inheritance – we already have it</a:t>
            </a:r>
          </a:p>
          <a:p>
            <a:r>
              <a:rPr lang="en-US" sz="2800" dirty="0"/>
              <a:t>There is a specific inheritance – Eph 5:5; Rom 8:17 </a:t>
            </a:r>
          </a:p>
          <a:p>
            <a:r>
              <a:rPr lang="en-US" sz="2800" dirty="0"/>
              <a:t>Every believers already has it (v. 11)</a:t>
            </a:r>
          </a:p>
          <a:p>
            <a:r>
              <a:rPr lang="en-US" sz="2800" dirty="0"/>
              <a:t>Many benefits of being in the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8EC9-1CBE-4E29-8E18-7D6F9416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General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80713-580A-491C-AF07-DFF00FC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346703"/>
            <a:ext cx="8229600" cy="247352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Eternal life</a:t>
            </a:r>
          </a:p>
          <a:p>
            <a:r>
              <a:rPr lang="en-US" sz="3600" dirty="0"/>
              <a:t>Part of the Church</a:t>
            </a:r>
          </a:p>
          <a:p>
            <a:r>
              <a:rPr lang="en-US" sz="3600" dirty="0"/>
              <a:t>We serve Him in the Church (2:10)</a:t>
            </a:r>
          </a:p>
          <a:p>
            <a:r>
              <a:rPr lang="en-US" sz="3600" dirty="0"/>
              <a:t>Access to God (2:18)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A442-5418-4D54-95CE-B17EECE0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86" y="-1776401"/>
            <a:ext cx="8229600" cy="3081528"/>
          </a:xfrm>
        </p:spPr>
        <p:txBody>
          <a:bodyPr/>
          <a:lstStyle/>
          <a:p>
            <a:r>
              <a:rPr lang="en-US" dirty="0"/>
              <a:t>Illustration – the Army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C26E-3181-427E-8FE1-5C1699DA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58" y="1569724"/>
            <a:ext cx="8229600" cy="2233403"/>
          </a:xfrm>
        </p:spPr>
        <p:txBody>
          <a:bodyPr>
            <a:normAutofit fontScale="77500" lnSpcReduction="20000"/>
          </a:bodyPr>
          <a:lstStyle/>
          <a:p>
            <a:r>
              <a:rPr lang="en-US" sz="5800" dirty="0"/>
              <a:t>I never commanded anything </a:t>
            </a:r>
          </a:p>
          <a:p>
            <a:r>
              <a:rPr lang="en-US" sz="5800" dirty="0"/>
              <a:t>But many benefits</a:t>
            </a:r>
          </a:p>
          <a:p>
            <a:r>
              <a:rPr lang="en-US" sz="5800" dirty="0"/>
              <a:t>	</a:t>
            </a:r>
            <a:endParaRPr lang="en-US" dirty="0"/>
          </a:p>
        </p:txBody>
      </p:sp>
      <p:pic>
        <p:nvPicPr>
          <p:cNvPr id="1026" name="Picture 2" descr="Image result for USO">
            <a:extLst>
              <a:ext uri="{FF2B5EF4-FFF2-40B4-BE49-F238E27FC236}">
                <a16:creationId xmlns:a16="http://schemas.microsoft.com/office/drawing/2014/main" id="{76E13428-A876-447D-B7F2-C2C6196ED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7"/>
          <a:stretch/>
        </p:blipFill>
        <p:spPr bwMode="auto">
          <a:xfrm>
            <a:off x="662584" y="3429000"/>
            <a:ext cx="4756112" cy="27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eterans day free food">
            <a:extLst>
              <a:ext uri="{FF2B5EF4-FFF2-40B4-BE49-F238E27FC236}">
                <a16:creationId xmlns:a16="http://schemas.microsoft.com/office/drawing/2014/main" id="{33D30821-8947-403D-8F33-1508D330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64" y="3117369"/>
            <a:ext cx="3891072" cy="33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night pool fort jackson">
            <a:extLst>
              <a:ext uri="{FF2B5EF4-FFF2-40B4-BE49-F238E27FC236}">
                <a16:creationId xmlns:a16="http://schemas.microsoft.com/office/drawing/2014/main" id="{BC139629-57E9-4674-8A62-EBCCB067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57" y="194835"/>
            <a:ext cx="3944257" cy="26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76F0-78C4-43EB-ACDB-B44642F2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33438"/>
            <a:ext cx="9601200" cy="1069940"/>
          </a:xfrm>
        </p:spPr>
        <p:txBody>
          <a:bodyPr>
            <a:noAutofit/>
          </a:bodyPr>
          <a:lstStyle/>
          <a:p>
            <a:r>
              <a:rPr lang="en-US" sz="4800" dirty="0"/>
              <a:t>Third Thing – His Power towards Us (v.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0F6B9-53FF-460B-A2DD-81D1C737A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07771"/>
            <a:ext cx="9601200" cy="3869191"/>
          </a:xfrm>
        </p:spPr>
        <p:txBody>
          <a:bodyPr/>
          <a:lstStyle/>
          <a:p>
            <a:r>
              <a:rPr lang="en-US" sz="3200" dirty="0"/>
              <a:t>The power that raised Christ lives in us</a:t>
            </a:r>
          </a:p>
          <a:p>
            <a:r>
              <a:rPr lang="en-US" sz="3200" dirty="0"/>
              <a:t>We can live godly (6:10).</a:t>
            </a:r>
          </a:p>
          <a:p>
            <a:r>
              <a:rPr lang="en-US" sz="3200" dirty="0"/>
              <a:t>The Church will reign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7217-C373-46D7-B2F8-41CB80E6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80760"/>
            <a:ext cx="9601200" cy="1069940"/>
          </a:xfrm>
        </p:spPr>
        <p:txBody>
          <a:bodyPr>
            <a:noAutofit/>
          </a:bodyPr>
          <a:lstStyle/>
          <a:p>
            <a:r>
              <a:rPr lang="en-US" sz="6000" dirty="0"/>
              <a:t>A Description of that Power (vv. 20-23)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EC2E-184E-48DB-9372-2D271276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2533219"/>
            <a:ext cx="9601200" cy="4348163"/>
          </a:xfrm>
        </p:spPr>
        <p:txBody>
          <a:bodyPr/>
          <a:lstStyle/>
          <a:p>
            <a:r>
              <a:rPr lang="en-US" sz="3600" dirty="0"/>
              <a:t>Christ will rule over everything</a:t>
            </a:r>
          </a:p>
          <a:p>
            <a:r>
              <a:rPr lang="en-US" sz="3600" dirty="0"/>
              <a:t>The Church will rule with Him</a:t>
            </a:r>
          </a:p>
          <a:p>
            <a:r>
              <a:rPr lang="en-US" sz="3600" dirty="0"/>
              <a:t>The goal of history – the Kingdom of God</a:t>
            </a:r>
          </a:p>
          <a:p>
            <a:r>
              <a:rPr lang="en-US" sz="3600" dirty="0"/>
              <a:t>Jews and Gentiles together – who ever would have come up with this plan????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DBC0-6606-44E5-B3A6-8C6C69B5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05" y="-1280595"/>
            <a:ext cx="8229600" cy="3081528"/>
          </a:xfrm>
        </p:spPr>
        <p:txBody>
          <a:bodyPr>
            <a:normAutofit/>
          </a:bodyPr>
          <a:lstStyle/>
          <a:p>
            <a:r>
              <a:rPr lang="en-US" sz="8800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3A64-3764-4747-A7E4-A436AD60E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171" y="2306902"/>
            <a:ext cx="9557657" cy="361492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6500" dirty="0"/>
              <a:t>The Church is a big part of God’s plan</a:t>
            </a:r>
          </a:p>
          <a:p>
            <a:pPr algn="ctr"/>
            <a:r>
              <a:rPr lang="en-US" sz="6500" dirty="0"/>
              <a:t>We need to think corporately</a:t>
            </a:r>
          </a:p>
          <a:p>
            <a:pPr algn="ctr"/>
            <a:r>
              <a:rPr lang="en-US" sz="6500" dirty="0"/>
              <a:t>How we function in the church is extremely important</a:t>
            </a:r>
          </a:p>
          <a:p>
            <a:pPr algn="ctr"/>
            <a:r>
              <a:rPr lang="en-US" sz="6500" dirty="0"/>
              <a:t>Where we go to church is important</a:t>
            </a:r>
          </a:p>
          <a:p>
            <a:pPr algn="ctr"/>
            <a:r>
              <a:rPr lang="en-US" sz="6500" dirty="0"/>
              <a:t>We need this wisdom and understanding!!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Get Over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It is about the church</a:t>
            </a:r>
          </a:p>
          <a:p>
            <a:r>
              <a:rPr lang="en-US" sz="3600" dirty="0"/>
              <a:t>If you think it is talking about you, in Ephesians, it probably </a:t>
            </a:r>
            <a:r>
              <a:rPr lang="en-US" sz="3600" dirty="0" err="1"/>
              <a:t>ain’t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Hard to Do in Our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38" y="2121404"/>
            <a:ext cx="5377249" cy="4374293"/>
          </a:xfrm>
        </p:spPr>
        <p:txBody>
          <a:bodyPr>
            <a:normAutofit/>
          </a:bodyPr>
          <a:lstStyle/>
          <a:p>
            <a:r>
              <a:rPr lang="en-US" sz="3200" dirty="0"/>
              <a:t>Let’s think corporately</a:t>
            </a:r>
          </a:p>
          <a:p>
            <a:r>
              <a:rPr lang="en-US" sz="3200" dirty="0"/>
              <a:t>God has a glorious future for the Church</a:t>
            </a:r>
          </a:p>
          <a:p>
            <a:r>
              <a:rPr lang="en-US" sz="3200" dirty="0"/>
              <a:t>God wants us to function as a body</a:t>
            </a:r>
          </a:p>
        </p:txBody>
      </p:sp>
      <p:pic>
        <p:nvPicPr>
          <p:cNvPr id="1026" name="Picture 2" descr="Image result for taylor swift me album">
            <a:extLst>
              <a:ext uri="{FF2B5EF4-FFF2-40B4-BE49-F238E27FC236}">
                <a16:creationId xmlns:a16="http://schemas.microsoft.com/office/drawing/2014/main" id="{21BE9729-3C96-41E6-BF78-8B9CE02B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66" y="1680518"/>
            <a:ext cx="4653789" cy="46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 Need Wisdom and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Not just the folks at Ephesus</a:t>
            </a:r>
          </a:p>
          <a:p>
            <a:pPr>
              <a:buNone/>
            </a:pPr>
            <a:r>
              <a:rPr lang="en-US" sz="3600" dirty="0"/>
              <a:t>We need it too – our minds aren’t wired for what Paul is talking about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6F92-4E05-4F99-8E3D-6C031CE4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428712"/>
            <a:ext cx="8229600" cy="3081528"/>
          </a:xfrm>
        </p:spPr>
        <p:txBody>
          <a:bodyPr>
            <a:normAutofit/>
          </a:bodyPr>
          <a:lstStyle/>
          <a:p>
            <a:r>
              <a:rPr lang="en-US" sz="6000" dirty="0"/>
              <a:t>Why is this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C4A39-D499-4BB8-AFA3-4B1000DF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58583"/>
            <a:ext cx="8229600" cy="2098623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/>
              <a:t>Eph 1:4</a:t>
            </a:r>
          </a:p>
          <a:p>
            <a:r>
              <a:rPr lang="en-US" sz="4000" dirty="0"/>
              <a:t>Just as He chose us in Him before the foundation of the world, that we should be holy and without blame before Him in love..</a:t>
            </a:r>
          </a:p>
        </p:txBody>
      </p:sp>
    </p:spTree>
    <p:extLst>
      <p:ext uri="{BB962C8B-B14F-4D97-AF65-F5344CB8AC3E}">
        <p14:creationId xmlns:p14="http://schemas.microsoft.com/office/powerpoint/2010/main" val="1592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6F92-4E05-4F99-8E3D-6C031CE4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428712"/>
            <a:ext cx="8229600" cy="3081528"/>
          </a:xfrm>
        </p:spPr>
        <p:txBody>
          <a:bodyPr>
            <a:normAutofit/>
          </a:bodyPr>
          <a:lstStyle/>
          <a:p>
            <a:r>
              <a:rPr lang="en-US" sz="6000" dirty="0"/>
              <a:t>Why is this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C4A39-D499-4BB8-AFA3-4B1000DF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58584"/>
            <a:ext cx="8229600" cy="137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/>
              <a:t>Eph 2:10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“For we are His workmanship, created in Christ Jesus for good works, which God prepared beforehand that we should walk in them.”</a:t>
            </a:r>
          </a:p>
        </p:txBody>
      </p:sp>
    </p:spTree>
    <p:extLst>
      <p:ext uri="{BB962C8B-B14F-4D97-AF65-F5344CB8AC3E}">
        <p14:creationId xmlns:p14="http://schemas.microsoft.com/office/powerpoint/2010/main" val="34094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6F92-4E05-4F99-8E3D-6C031CE4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428712"/>
            <a:ext cx="8229600" cy="3081528"/>
          </a:xfrm>
        </p:spPr>
        <p:txBody>
          <a:bodyPr>
            <a:normAutofit/>
          </a:bodyPr>
          <a:lstStyle/>
          <a:p>
            <a:r>
              <a:rPr lang="en-US" sz="6000" dirty="0"/>
              <a:t>Why is this important?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C4A39-D499-4BB8-AFA3-4B1000DF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58584"/>
            <a:ext cx="8229600" cy="2368446"/>
          </a:xfrm>
        </p:spPr>
        <p:txBody>
          <a:bodyPr>
            <a:normAutofit/>
          </a:bodyPr>
          <a:lstStyle/>
          <a:p>
            <a:r>
              <a:rPr lang="en-US" sz="3600" dirty="0"/>
              <a:t>Eph  4:24</a:t>
            </a:r>
          </a:p>
          <a:p>
            <a:r>
              <a:rPr lang="en-US" sz="3600" dirty="0"/>
              <a:t>“And that you put on the new man which was created according to God, in true righteousness and holiness.”</a:t>
            </a:r>
          </a:p>
        </p:txBody>
      </p:sp>
    </p:spTree>
    <p:extLst>
      <p:ext uri="{BB962C8B-B14F-4D97-AF65-F5344CB8AC3E}">
        <p14:creationId xmlns:p14="http://schemas.microsoft.com/office/powerpoint/2010/main" val="20223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19" y="527194"/>
            <a:ext cx="10441898" cy="1121723"/>
          </a:xfrm>
        </p:spPr>
        <p:txBody>
          <a:bodyPr>
            <a:noAutofit/>
          </a:bodyPr>
          <a:lstStyle/>
          <a:p>
            <a:r>
              <a:rPr lang="en-US" sz="4400" dirty="0"/>
              <a:t>Paul Prays for Three Things</a:t>
            </a:r>
            <a:br>
              <a:rPr lang="en-US" sz="4400" dirty="0"/>
            </a:br>
            <a:r>
              <a:rPr lang="en-US" sz="4400" dirty="0"/>
              <a:t>(vv. 18-19)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But two things need to happen first</a:t>
            </a:r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	1. an openness to the Spirit (</a:t>
            </a:r>
            <a:r>
              <a:rPr lang="en-US" sz="2800" dirty="0" err="1"/>
              <a:t>v</a:t>
            </a:r>
            <a:r>
              <a:rPr lang="en-US" sz="2800" dirty="0"/>
              <a:t>. 17), who gives understanding and wisdom</a:t>
            </a:r>
          </a:p>
          <a:p>
            <a:pPr>
              <a:buNone/>
            </a:pPr>
            <a:r>
              <a:rPr lang="en-US" sz="2800" dirty="0"/>
              <a:t>	2. Enlightened heart (</a:t>
            </a:r>
            <a:r>
              <a:rPr lang="en-US" sz="2800" dirty="0" err="1"/>
              <a:t>v</a:t>
            </a:r>
            <a:r>
              <a:rPr lang="en-US" sz="2800" dirty="0"/>
              <a:t>. 18)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Thing – the hope of His Calling (v. 18)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church has a glorious future (4:4)</a:t>
            </a:r>
          </a:p>
          <a:p>
            <a:r>
              <a:rPr lang="en-US" dirty="0"/>
              <a:t>Believers are a part of the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14CB3C-DD6A-4589-8D58-5C0829F3884F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Brushed Metal 16x9</vt:lpstr>
      <vt:lpstr>We Need Wisdom and Understanding</vt:lpstr>
      <vt:lpstr>Get Over Yourself</vt:lpstr>
      <vt:lpstr>Hard to Do in Our Culture</vt:lpstr>
      <vt:lpstr>We Need Wisdom and Understanding</vt:lpstr>
      <vt:lpstr>Why is this important?</vt:lpstr>
      <vt:lpstr>Why is this important?</vt:lpstr>
      <vt:lpstr>Why is this important?</vt:lpstr>
      <vt:lpstr>Paul Prays for Three Things (vv. 18-19)</vt:lpstr>
      <vt:lpstr>The First Thing – the hope of His Calling (v. 18)</vt:lpstr>
      <vt:lpstr>Second Thing – Riches of His Inheritance (v. 18)</vt:lpstr>
      <vt:lpstr>General Benefits</vt:lpstr>
      <vt:lpstr>Illustration – the Army</vt:lpstr>
      <vt:lpstr>Third Thing – His Power towards Us (v. 19)</vt:lpstr>
      <vt:lpstr>A Description of that Power (vv. 20-23)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2013-07-31T17:44:39Z</dcterms:created>
  <dcterms:modified xsi:type="dcterms:W3CDTF">2019-05-20T14:46:59Z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